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29"/>
  </p:notesMasterIdLst>
  <p:sldIdLst>
    <p:sldId id="262" r:id="rId3"/>
    <p:sldId id="328" r:id="rId4"/>
    <p:sldId id="274" r:id="rId5"/>
    <p:sldId id="277" r:id="rId6"/>
    <p:sldId id="280" r:id="rId7"/>
    <p:sldId id="281" r:id="rId8"/>
    <p:sldId id="299" r:id="rId9"/>
    <p:sldId id="329" r:id="rId10"/>
    <p:sldId id="290" r:id="rId11"/>
    <p:sldId id="289" r:id="rId12"/>
    <p:sldId id="291" r:id="rId13"/>
    <p:sldId id="278" r:id="rId14"/>
    <p:sldId id="292" r:id="rId15"/>
    <p:sldId id="293" r:id="rId16"/>
    <p:sldId id="294" r:id="rId17"/>
    <p:sldId id="295" r:id="rId18"/>
    <p:sldId id="296" r:id="rId19"/>
    <p:sldId id="297" r:id="rId20"/>
    <p:sldId id="298" r:id="rId21"/>
    <p:sldId id="300" r:id="rId22"/>
    <p:sldId id="301" r:id="rId23"/>
    <p:sldId id="325" r:id="rId24"/>
    <p:sldId id="326" r:id="rId25"/>
    <p:sldId id="327" r:id="rId26"/>
    <p:sldId id="302"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E3"/>
    <a:srgbClr val="FFFFFF"/>
    <a:srgbClr val="FFECE4"/>
    <a:srgbClr val="FFD579"/>
    <a:srgbClr val="000000"/>
    <a:srgbClr val="EAE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2"/>
    <p:restoredTop sz="70340" autoAdjust="0"/>
  </p:normalViewPr>
  <p:slideViewPr>
    <p:cSldViewPr snapToGrid="0" snapToObjects="1">
      <p:cViewPr varScale="1">
        <p:scale>
          <a:sx n="88" d="100"/>
          <a:sy n="88"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7T17:15:03.389"/>
    </inkml:context>
    <inkml:brush xml:id="br0">
      <inkml:brushProperty name="width" value="0.05" units="cm"/>
      <inkml:brushProperty name="height" value="0.05" units="cm"/>
      <inkml:brushProperty name="color" value="#E71224"/>
    </inkml:brush>
  </inkml:definitions>
  <inkml:trace contextRef="#ctx0" brushRef="#br0">3829 0 728,'15'5'0,"2"-3"-72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3918D-BBFB-4B48-8271-28671E1A7E58}" type="datetimeFigureOut">
              <a:rPr lang="en-US" smtClean="0"/>
              <a:t>6/1/20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A86A-7E4A-3C48-B2A1-2DF2756BB45D}" type="slidenum">
              <a:rPr lang="en-US" smtClean="0"/>
              <a:t>‹#›</a:t>
            </a:fld>
            <a:endParaRPr lang="en-US"/>
          </a:p>
        </p:txBody>
      </p:sp>
    </p:spTree>
    <p:extLst>
      <p:ext uri="{BB962C8B-B14F-4D97-AF65-F5344CB8AC3E}">
        <p14:creationId xmlns:p14="http://schemas.microsoft.com/office/powerpoint/2010/main" val="60924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Chapter 2 Visualizations</a:t>
            </a:r>
          </a:p>
          <a:p>
            <a:endParaRPr lang="en-US" dirty="0"/>
          </a:p>
          <a:p>
            <a:r>
              <a:rPr lang="en-US" dirty="0"/>
              <a:t>library(</a:t>
            </a:r>
            <a:r>
              <a:rPr lang="en-US" dirty="0" err="1"/>
              <a:t>tidyverse</a:t>
            </a:r>
            <a:r>
              <a:rPr lang="en-US" dirty="0"/>
              <a:t>)</a:t>
            </a:r>
          </a:p>
          <a:p>
            <a:endParaRPr lang="en-US" dirty="0"/>
          </a:p>
          <a:p>
            <a:r>
              <a:rPr lang="en-US" dirty="0" err="1"/>
              <a:t>df</a:t>
            </a:r>
            <a:r>
              <a:rPr lang="en-US" dirty="0"/>
              <a:t> &lt;- </a:t>
            </a:r>
            <a:r>
              <a:rPr lang="en-US" dirty="0" err="1"/>
              <a:t>data_frame</a:t>
            </a:r>
            <a:r>
              <a:rPr lang="en-US" dirty="0"/>
              <a:t>(</a:t>
            </a:r>
          </a:p>
          <a:p>
            <a:r>
              <a:rPr lang="en-US" dirty="0"/>
              <a:t>  x = c(1,1,2,2,2,3,3,3,3,4,4,4,4,4,5,5,5,5,6,6,6,7,7),</a:t>
            </a:r>
          </a:p>
          <a:p>
            <a:r>
              <a:rPr lang="en-US" dirty="0"/>
              <a:t>  y = c(2,3,2,3,4,2,3,4,5,2,3,4,5,6,3,4,5,6,4,5,6,5,6)</a:t>
            </a:r>
          </a:p>
          <a:p>
            <a:r>
              <a:rPr lang="en-US" dirty="0"/>
              <a:t>)</a:t>
            </a:r>
          </a:p>
          <a:p>
            <a:endParaRPr lang="en-US" dirty="0"/>
          </a:p>
          <a:p>
            <a:r>
              <a:rPr lang="en-US" dirty="0" err="1"/>
              <a:t>df</a:t>
            </a:r>
            <a:r>
              <a:rPr lang="en-US" dirty="0"/>
              <a:t> %&gt;%</a:t>
            </a:r>
          </a:p>
          <a:p>
            <a:r>
              <a:rPr lang="en-US" dirty="0"/>
              <a:t>  </a:t>
            </a:r>
            <a:r>
              <a:rPr lang="en-US" dirty="0" err="1"/>
              <a:t>ggplot</a:t>
            </a:r>
            <a:r>
              <a:rPr lang="en-US" dirty="0"/>
              <a:t>(</a:t>
            </a:r>
            <a:r>
              <a:rPr lang="en-US" dirty="0" err="1"/>
              <a:t>aes</a:t>
            </a:r>
            <a:r>
              <a:rPr lang="en-US" dirty="0"/>
              <a:t>(</a:t>
            </a:r>
            <a:r>
              <a:rPr lang="en-US" dirty="0" err="1"/>
              <a:t>x,y</a:t>
            </a:r>
            <a:r>
              <a:rPr lang="en-US" dirty="0"/>
              <a:t>)) +</a:t>
            </a:r>
          </a:p>
          <a:p>
            <a:r>
              <a:rPr lang="en-US" dirty="0"/>
              <a:t>  </a:t>
            </a:r>
            <a:r>
              <a:rPr lang="en-US" dirty="0" err="1"/>
              <a:t>geom_point</a:t>
            </a:r>
            <a:r>
              <a:rPr lang="en-US" dirty="0"/>
              <a:t>() +</a:t>
            </a:r>
          </a:p>
          <a:p>
            <a:r>
              <a:rPr lang="en-US" dirty="0"/>
              <a:t>  </a:t>
            </a:r>
            <a:r>
              <a:rPr lang="en-US" dirty="0" err="1"/>
              <a:t>geom_smooth</a:t>
            </a:r>
            <a:r>
              <a:rPr lang="en-US" dirty="0"/>
              <a:t>(se = FALSE,</a:t>
            </a:r>
          </a:p>
          <a:p>
            <a:r>
              <a:rPr lang="en-US" dirty="0"/>
              <a:t>              method = "lm",</a:t>
            </a:r>
          </a:p>
          <a:p>
            <a:r>
              <a:rPr lang="en-US" dirty="0"/>
              <a:t>              color = "#CD5C5C") +</a:t>
            </a:r>
          </a:p>
          <a:p>
            <a:r>
              <a:rPr lang="en-US" dirty="0"/>
              <a:t>  </a:t>
            </a:r>
            <a:r>
              <a:rPr lang="en-US" dirty="0" err="1"/>
              <a:t>coord_cartesian</a:t>
            </a:r>
            <a:r>
              <a:rPr lang="en-US" dirty="0"/>
              <a:t>(</a:t>
            </a:r>
            <a:r>
              <a:rPr lang="en-US" dirty="0" err="1"/>
              <a:t>ylim</a:t>
            </a:r>
            <a:r>
              <a:rPr lang="en-US" dirty="0"/>
              <a:t> = c(0,6.5)) +</a:t>
            </a:r>
          </a:p>
          <a:p>
            <a:r>
              <a:rPr lang="en-US" dirty="0"/>
              <a:t>   </a:t>
            </a:r>
            <a:r>
              <a:rPr lang="en-US" dirty="0" err="1"/>
              <a:t>theme_minimal</a:t>
            </a:r>
            <a:r>
              <a:rPr lang="en-US" dirty="0"/>
              <a:t>()</a:t>
            </a:r>
          </a:p>
          <a:p>
            <a:endParaRPr lang="en-US" dirty="0"/>
          </a:p>
          <a:p>
            <a:r>
              <a:rPr lang="en-US" dirty="0" err="1"/>
              <a:t>df</a:t>
            </a:r>
            <a:r>
              <a:rPr lang="en-US" dirty="0"/>
              <a:t> %&gt;%</a:t>
            </a:r>
          </a:p>
          <a:p>
            <a:r>
              <a:rPr lang="en-US" dirty="0"/>
              <a:t>  </a:t>
            </a:r>
            <a:r>
              <a:rPr lang="en-US" dirty="0" err="1"/>
              <a:t>ggplot</a:t>
            </a:r>
            <a:r>
              <a:rPr lang="en-US" dirty="0"/>
              <a:t>(</a:t>
            </a:r>
            <a:r>
              <a:rPr lang="en-US" dirty="0" err="1"/>
              <a:t>aes</a:t>
            </a:r>
            <a:r>
              <a:rPr lang="en-US" dirty="0"/>
              <a:t>(</a:t>
            </a:r>
            <a:r>
              <a:rPr lang="en-US" dirty="0" err="1"/>
              <a:t>x,y</a:t>
            </a:r>
            <a:r>
              <a:rPr lang="en-US" dirty="0"/>
              <a:t>)) +</a:t>
            </a:r>
          </a:p>
          <a:p>
            <a:r>
              <a:rPr lang="en-US" dirty="0"/>
              <a:t>  </a:t>
            </a:r>
            <a:r>
              <a:rPr lang="en-US" dirty="0" err="1"/>
              <a:t>geom_point</a:t>
            </a:r>
            <a:r>
              <a:rPr lang="en-US" dirty="0"/>
              <a:t>(color = "#117A65") +</a:t>
            </a:r>
          </a:p>
          <a:p>
            <a:r>
              <a:rPr lang="en-US" dirty="0"/>
              <a:t>  </a:t>
            </a:r>
            <a:r>
              <a:rPr lang="en-US" dirty="0" err="1"/>
              <a:t>geom_smooth</a:t>
            </a:r>
            <a:r>
              <a:rPr lang="en-US" dirty="0"/>
              <a:t>(se = FALSE,</a:t>
            </a:r>
          </a:p>
          <a:p>
            <a:r>
              <a:rPr lang="en-US" dirty="0"/>
              <a:t>              method = "lm",</a:t>
            </a:r>
          </a:p>
          <a:p>
            <a:r>
              <a:rPr lang="en-US" dirty="0"/>
              <a:t>              color = "#CD5C5C") +</a:t>
            </a:r>
          </a:p>
          <a:p>
            <a:r>
              <a:rPr lang="en-US" dirty="0"/>
              <a:t>  </a:t>
            </a:r>
            <a:r>
              <a:rPr lang="en-US" dirty="0" err="1"/>
              <a:t>coord_cartesian</a:t>
            </a:r>
            <a:r>
              <a:rPr lang="en-US" dirty="0"/>
              <a:t>(</a:t>
            </a:r>
            <a:r>
              <a:rPr lang="en-US" dirty="0" err="1"/>
              <a:t>ylim</a:t>
            </a:r>
            <a:r>
              <a:rPr lang="en-US" dirty="0"/>
              <a:t> = c(0,6.5)) +</a:t>
            </a:r>
          </a:p>
          <a:p>
            <a:r>
              <a:rPr lang="en-US" dirty="0"/>
              <a:t> </a:t>
            </a:r>
            <a:r>
              <a:rPr lang="en-US" dirty="0" err="1"/>
              <a:t>theme_minimal</a:t>
            </a:r>
            <a:r>
              <a:rPr lang="en-US" dirty="0"/>
              <a:t>() +</a:t>
            </a:r>
          </a:p>
          <a:p>
            <a:r>
              <a:rPr lang="en-US" dirty="0"/>
              <a:t> </a:t>
            </a:r>
            <a:r>
              <a:rPr lang="en-US" dirty="0" err="1"/>
              <a:t>geom_point</a:t>
            </a:r>
            <a:r>
              <a:rPr lang="en-US" dirty="0"/>
              <a:t>(data = df %&gt;%</a:t>
            </a:r>
          </a:p>
          <a:p>
            <a:r>
              <a:rPr lang="en-US" dirty="0"/>
              <a:t>               </a:t>
            </a:r>
            <a:r>
              <a:rPr lang="en-US" dirty="0" err="1"/>
              <a:t>group_by</a:t>
            </a:r>
            <a:r>
              <a:rPr lang="en-US" dirty="0"/>
              <a:t>(x) %&gt;%</a:t>
            </a:r>
          </a:p>
          <a:p>
            <a:r>
              <a:rPr lang="en-US" dirty="0"/>
              <a:t>               summarize(y = mean(y)),</a:t>
            </a:r>
          </a:p>
          <a:p>
            <a:r>
              <a:rPr lang="en-US" dirty="0"/>
              <a:t>             shape = 21, size = 5,</a:t>
            </a:r>
          </a:p>
          <a:p>
            <a:r>
              <a:rPr lang="en-US" dirty="0"/>
              <a:t>             fill = "#EBF5FB",</a:t>
            </a:r>
          </a:p>
          <a:p>
            <a:r>
              <a:rPr lang="en-US" dirty="0"/>
              <a:t>             color = "#1F618D",</a:t>
            </a:r>
          </a:p>
          <a:p>
            <a:r>
              <a:rPr lang="en-US" dirty="0"/>
              <a:t>             alpha = .5)</a:t>
            </a:r>
          </a:p>
          <a:p>
            <a:r>
              <a:rPr lang="en-US" dirty="0" err="1"/>
              <a:t>df</a:t>
            </a:r>
            <a:r>
              <a:rPr lang="en-US" dirty="0"/>
              <a:t> %&gt;%</a:t>
            </a:r>
          </a:p>
          <a:p>
            <a:r>
              <a:rPr lang="en-US" dirty="0"/>
              <a:t>  </a:t>
            </a:r>
            <a:r>
              <a:rPr lang="en-US" dirty="0" err="1"/>
              <a:t>cor.test</a:t>
            </a:r>
            <a:r>
              <a:rPr lang="en-US" dirty="0"/>
              <a:t>(~</a:t>
            </a:r>
            <a:r>
              <a:rPr lang="en-US" dirty="0" err="1"/>
              <a:t>y+x</a:t>
            </a:r>
            <a:r>
              <a:rPr lang="en-US" dirty="0"/>
              <a:t>,</a:t>
            </a:r>
          </a:p>
          <a:p>
            <a:r>
              <a:rPr lang="en-US" dirty="0"/>
              <a:t>           data = .)</a:t>
            </a:r>
          </a:p>
          <a:p>
            <a:r>
              <a:rPr lang="en-US" dirty="0" err="1"/>
              <a:t>df</a:t>
            </a:r>
            <a:r>
              <a:rPr lang="en-US" dirty="0"/>
              <a:t> %&gt;%</a:t>
            </a:r>
          </a:p>
          <a:p>
            <a:r>
              <a:rPr lang="en-US" dirty="0"/>
              <a:t>  filter(x &lt; 5) %&gt;%</a:t>
            </a:r>
          </a:p>
          <a:p>
            <a:r>
              <a:rPr lang="en-US" dirty="0"/>
              <a:t>  </a:t>
            </a:r>
            <a:r>
              <a:rPr lang="en-US" dirty="0" err="1"/>
              <a:t>cor.test</a:t>
            </a:r>
            <a:r>
              <a:rPr lang="en-US" dirty="0"/>
              <a:t>(~</a:t>
            </a:r>
            <a:r>
              <a:rPr lang="en-US" dirty="0" err="1"/>
              <a:t>y+x</a:t>
            </a:r>
            <a:r>
              <a:rPr lang="en-US" dirty="0"/>
              <a:t>,</a:t>
            </a:r>
          </a:p>
          <a:p>
            <a:r>
              <a:rPr lang="en-US" dirty="0"/>
              <a:t>           data = .)</a:t>
            </a:r>
          </a:p>
          <a:p>
            <a:r>
              <a:rPr lang="en-US" dirty="0" err="1"/>
              <a:t>df</a:t>
            </a:r>
            <a:r>
              <a:rPr lang="en-US" dirty="0"/>
              <a:t> %&gt;%</a:t>
            </a:r>
          </a:p>
          <a:p>
            <a:r>
              <a:rPr lang="en-US" dirty="0"/>
              <a:t>  lm(y ~ x,</a:t>
            </a:r>
          </a:p>
          <a:p>
            <a:r>
              <a:rPr lang="en-US" dirty="0"/>
              <a:t>     data = .) %&gt;%</a:t>
            </a:r>
          </a:p>
          <a:p>
            <a:r>
              <a:rPr lang="en-US" dirty="0"/>
              <a:t>  summary()</a:t>
            </a:r>
          </a:p>
          <a:p>
            <a:r>
              <a:rPr lang="en-US" dirty="0" err="1"/>
              <a:t>df</a:t>
            </a:r>
            <a:r>
              <a:rPr lang="en-US" dirty="0"/>
              <a:t> %&gt;%</a:t>
            </a:r>
          </a:p>
          <a:p>
            <a:r>
              <a:rPr lang="en-US" dirty="0"/>
              <a:t>  filter(x &lt; 5) %&gt;%</a:t>
            </a:r>
          </a:p>
          <a:p>
            <a:r>
              <a:rPr lang="en-US" dirty="0"/>
              <a:t>  lm(y ~ x,</a:t>
            </a:r>
          </a:p>
          <a:p>
            <a:r>
              <a:rPr lang="en-US" dirty="0"/>
              <a:t>     data = .) %&gt;%</a:t>
            </a:r>
          </a:p>
          <a:p>
            <a:r>
              <a:rPr lang="en-US" dirty="0"/>
              <a:t>  summary()</a:t>
            </a:r>
          </a:p>
          <a:p>
            <a:endParaRPr lang="en-US" dirty="0"/>
          </a:p>
          <a:p>
            <a:r>
              <a:rPr lang="en-US" dirty="0" err="1"/>
              <a:t>df</a:t>
            </a:r>
            <a:r>
              <a:rPr lang="en-US" dirty="0"/>
              <a:t> %&gt;%</a:t>
            </a:r>
          </a:p>
          <a:p>
            <a:r>
              <a:rPr lang="en-US" dirty="0"/>
              <a:t>  filter(x &lt; 5) %&gt;%</a:t>
            </a:r>
          </a:p>
          <a:p>
            <a:r>
              <a:rPr lang="en-US" dirty="0"/>
              <a:t>  </a:t>
            </a:r>
            <a:r>
              <a:rPr lang="en-US" dirty="0" err="1"/>
              <a:t>ggplot</a:t>
            </a:r>
            <a:r>
              <a:rPr lang="en-US" dirty="0"/>
              <a:t>(</a:t>
            </a:r>
            <a:r>
              <a:rPr lang="en-US" dirty="0" err="1"/>
              <a:t>aes</a:t>
            </a:r>
            <a:r>
              <a:rPr lang="en-US" dirty="0"/>
              <a:t>(</a:t>
            </a:r>
            <a:r>
              <a:rPr lang="en-US" dirty="0" err="1"/>
              <a:t>x,y</a:t>
            </a:r>
            <a:r>
              <a:rPr lang="en-US" dirty="0"/>
              <a:t>)) +</a:t>
            </a:r>
          </a:p>
          <a:p>
            <a:r>
              <a:rPr lang="en-US" dirty="0"/>
              <a:t>  </a:t>
            </a:r>
            <a:r>
              <a:rPr lang="en-US" dirty="0" err="1"/>
              <a:t>geom_point</a:t>
            </a:r>
            <a:r>
              <a:rPr lang="en-US" dirty="0"/>
              <a:t>() +</a:t>
            </a:r>
          </a:p>
          <a:p>
            <a:r>
              <a:rPr lang="en-US" dirty="0"/>
              <a:t>  </a:t>
            </a:r>
            <a:r>
              <a:rPr lang="en-US" dirty="0" err="1"/>
              <a:t>geom_smooth</a:t>
            </a:r>
            <a:r>
              <a:rPr lang="en-US" dirty="0"/>
              <a:t>(se = FALSE,</a:t>
            </a:r>
          </a:p>
          <a:p>
            <a:r>
              <a:rPr lang="en-US" dirty="0"/>
              <a:t>              method = "lm",</a:t>
            </a:r>
          </a:p>
          <a:p>
            <a:r>
              <a:rPr lang="en-US" dirty="0"/>
              <a:t>              color = "#CD5C5C") +</a:t>
            </a:r>
          </a:p>
          <a:p>
            <a:r>
              <a:rPr lang="en-US" dirty="0"/>
              <a:t>  </a:t>
            </a:r>
            <a:r>
              <a:rPr lang="en-US" dirty="0" err="1"/>
              <a:t>coord_cartesian</a:t>
            </a:r>
            <a:r>
              <a:rPr lang="en-US" dirty="0"/>
              <a:t>(</a:t>
            </a:r>
            <a:r>
              <a:rPr lang="en-US" dirty="0" err="1"/>
              <a:t>ylim</a:t>
            </a:r>
            <a:r>
              <a:rPr lang="en-US" dirty="0"/>
              <a:t> = c(0,6.5)) +</a:t>
            </a:r>
          </a:p>
          <a:p>
            <a:r>
              <a:rPr lang="en-US" dirty="0"/>
              <a:t>   </a:t>
            </a:r>
            <a:r>
              <a:rPr lang="en-US" dirty="0" err="1"/>
              <a:t>theme_minimal</a:t>
            </a:r>
            <a:r>
              <a:rPr lang="en-US" dirty="0"/>
              <a:t>() </a:t>
            </a:r>
          </a:p>
          <a:p>
            <a:endParaRPr lang="en-US" dirty="0"/>
          </a:p>
          <a:p>
            <a:r>
              <a:rPr lang="en-US" dirty="0" err="1"/>
              <a:t>set.seed</a:t>
            </a:r>
            <a:r>
              <a:rPr lang="en-US" dirty="0"/>
              <a:t>(843)</a:t>
            </a:r>
          </a:p>
          <a:p>
            <a:r>
              <a:rPr lang="en-US" dirty="0"/>
              <a:t>library(</a:t>
            </a:r>
            <a:r>
              <a:rPr lang="en-US" dirty="0" err="1"/>
              <a:t>tidyverse</a:t>
            </a:r>
            <a:r>
              <a:rPr lang="en-US" dirty="0"/>
              <a:t>)</a:t>
            </a:r>
          </a:p>
          <a:p>
            <a:r>
              <a:rPr lang="en-US" dirty="0"/>
              <a:t>df1 &lt;- </a:t>
            </a:r>
            <a:r>
              <a:rPr lang="en-US" dirty="0" err="1"/>
              <a:t>tibble</a:t>
            </a:r>
            <a:r>
              <a:rPr lang="en-US" dirty="0"/>
              <a:t>::</a:t>
            </a:r>
            <a:r>
              <a:rPr lang="en-US" dirty="0" err="1"/>
              <a:t>data_frame</a:t>
            </a:r>
            <a:r>
              <a:rPr lang="en-US" dirty="0"/>
              <a:t>(</a:t>
            </a:r>
          </a:p>
          <a:p>
            <a:r>
              <a:rPr lang="en-US" dirty="0"/>
              <a:t>  x = </a:t>
            </a:r>
            <a:r>
              <a:rPr lang="en-US" dirty="0" err="1"/>
              <a:t>rnorm</a:t>
            </a:r>
            <a:r>
              <a:rPr lang="en-US" dirty="0"/>
              <a:t>(100),</a:t>
            </a:r>
          </a:p>
          <a:p>
            <a:r>
              <a:rPr lang="en-US" dirty="0"/>
              <a:t>  y = x + </a:t>
            </a:r>
            <a:r>
              <a:rPr lang="en-US" dirty="0" err="1"/>
              <a:t>rnorm</a:t>
            </a:r>
            <a:r>
              <a:rPr lang="en-US" dirty="0"/>
              <a:t>(100)</a:t>
            </a:r>
          </a:p>
          <a:p>
            <a:r>
              <a:rPr lang="en-US" dirty="0"/>
              <a:t>) %&gt;%</a:t>
            </a:r>
          </a:p>
          <a:p>
            <a:r>
              <a:rPr lang="en-US" dirty="0"/>
              <a:t>  mutate(</a:t>
            </a:r>
            <a:r>
              <a:rPr lang="en-US" dirty="0" err="1"/>
              <a:t>pred</a:t>
            </a:r>
            <a:r>
              <a:rPr lang="en-US" dirty="0"/>
              <a:t> = predict(lm(y ~ x, data = .)))</a:t>
            </a:r>
          </a:p>
          <a:p>
            <a:endParaRPr lang="en-US" dirty="0"/>
          </a:p>
          <a:p>
            <a:r>
              <a:rPr lang="en-US" dirty="0"/>
              <a:t>df1 %&gt;%</a:t>
            </a:r>
          </a:p>
          <a:p>
            <a:r>
              <a:rPr lang="en-US" dirty="0"/>
              <a:t>  </a:t>
            </a:r>
            <a:r>
              <a:rPr lang="en-US" dirty="0" err="1"/>
              <a:t>ggplot</a:t>
            </a:r>
            <a:r>
              <a:rPr lang="en-US" dirty="0"/>
              <a:t>(</a:t>
            </a:r>
            <a:r>
              <a:rPr lang="en-US" dirty="0" err="1"/>
              <a:t>aes</a:t>
            </a:r>
            <a:r>
              <a:rPr lang="en-US" dirty="0"/>
              <a:t>(x, y)) +</a:t>
            </a:r>
          </a:p>
          <a:p>
            <a:r>
              <a:rPr lang="en-US" dirty="0"/>
              <a:t>  </a:t>
            </a:r>
            <a:r>
              <a:rPr lang="en-US" dirty="0" err="1"/>
              <a:t>geom_point</a:t>
            </a:r>
            <a:r>
              <a:rPr lang="en-US" dirty="0"/>
              <a:t>() +</a:t>
            </a:r>
          </a:p>
          <a:p>
            <a:r>
              <a:rPr lang="en-US" dirty="0"/>
              <a:t>  </a:t>
            </a:r>
            <a:r>
              <a:rPr lang="en-US" dirty="0" err="1"/>
              <a:t>geom_smooth</a:t>
            </a:r>
            <a:r>
              <a:rPr lang="en-US" dirty="0"/>
              <a:t>(method = "lm", </a:t>
            </a:r>
          </a:p>
          <a:p>
            <a:r>
              <a:rPr lang="en-US" dirty="0"/>
              <a:t>              color = "dodgerblue4",</a:t>
            </a:r>
          </a:p>
          <a:p>
            <a:r>
              <a:rPr lang="en-US" dirty="0"/>
              <a:t>              se = FALSE) +</a:t>
            </a:r>
          </a:p>
          <a:p>
            <a:r>
              <a:rPr lang="en-US" dirty="0"/>
              <a:t>   </a:t>
            </a:r>
            <a:r>
              <a:rPr lang="en-US" dirty="0" err="1"/>
              <a:t>theme_minimal</a:t>
            </a:r>
            <a:r>
              <a:rPr lang="en-US" dirty="0"/>
              <a:t>() </a:t>
            </a:r>
          </a:p>
          <a:p>
            <a:endParaRPr lang="en-US" dirty="0"/>
          </a:p>
          <a:p>
            <a:r>
              <a:rPr lang="en-US" dirty="0"/>
              <a:t>df1 %&gt;%</a:t>
            </a:r>
          </a:p>
          <a:p>
            <a:r>
              <a:rPr lang="en-US" dirty="0"/>
              <a:t>  </a:t>
            </a:r>
            <a:r>
              <a:rPr lang="en-US" dirty="0" err="1"/>
              <a:t>ggplot</a:t>
            </a:r>
            <a:r>
              <a:rPr lang="en-US" dirty="0"/>
              <a:t>(</a:t>
            </a:r>
            <a:r>
              <a:rPr lang="en-US" dirty="0" err="1"/>
              <a:t>aes</a:t>
            </a:r>
            <a:r>
              <a:rPr lang="en-US" dirty="0"/>
              <a:t>(x, y)) +</a:t>
            </a:r>
          </a:p>
          <a:p>
            <a:r>
              <a:rPr lang="en-US" dirty="0"/>
              <a:t>  </a:t>
            </a:r>
            <a:r>
              <a:rPr lang="en-US" dirty="0" err="1"/>
              <a:t>geom_segment</a:t>
            </a:r>
            <a:r>
              <a:rPr lang="en-US" dirty="0"/>
              <a:t>(</a:t>
            </a:r>
            <a:r>
              <a:rPr lang="en-US" dirty="0" err="1"/>
              <a:t>aes</a:t>
            </a:r>
            <a:r>
              <a:rPr lang="en-US" dirty="0"/>
              <a:t>(</a:t>
            </a:r>
            <a:r>
              <a:rPr lang="en-US" dirty="0" err="1"/>
              <a:t>xend</a:t>
            </a:r>
            <a:r>
              <a:rPr lang="en-US" dirty="0"/>
              <a:t> = x, </a:t>
            </a:r>
            <a:r>
              <a:rPr lang="en-US" dirty="0" err="1"/>
              <a:t>yend</a:t>
            </a:r>
            <a:r>
              <a:rPr lang="en-US" dirty="0"/>
              <a:t> = </a:t>
            </a:r>
            <a:r>
              <a:rPr lang="en-US" dirty="0" err="1"/>
              <a:t>pred</a:t>
            </a:r>
            <a:r>
              <a:rPr lang="en-US" dirty="0"/>
              <a:t>, color = y - </a:t>
            </a:r>
            <a:r>
              <a:rPr lang="en-US" dirty="0" err="1"/>
              <a:t>pred</a:t>
            </a:r>
            <a:r>
              <a:rPr lang="en-US" dirty="0"/>
              <a:t>, alpha = abs(y - </a:t>
            </a:r>
            <a:r>
              <a:rPr lang="en-US" dirty="0" err="1"/>
              <a:t>pred</a:t>
            </a:r>
            <a:r>
              <a:rPr lang="en-US" dirty="0"/>
              <a:t>))) +</a:t>
            </a:r>
          </a:p>
          <a:p>
            <a:r>
              <a:rPr lang="en-US" dirty="0"/>
              <a:t>  </a:t>
            </a:r>
            <a:r>
              <a:rPr lang="en-US" dirty="0" err="1"/>
              <a:t>geom_point</a:t>
            </a:r>
            <a:r>
              <a:rPr lang="en-US" dirty="0"/>
              <a:t>() +</a:t>
            </a:r>
          </a:p>
          <a:p>
            <a:r>
              <a:rPr lang="en-US" dirty="0"/>
              <a:t>  </a:t>
            </a:r>
            <a:r>
              <a:rPr lang="en-US" dirty="0" err="1"/>
              <a:t>geom_smooth</a:t>
            </a:r>
            <a:r>
              <a:rPr lang="en-US" dirty="0"/>
              <a:t>(method = "lm", </a:t>
            </a:r>
          </a:p>
          <a:p>
            <a:r>
              <a:rPr lang="en-US" dirty="0"/>
              <a:t>              color = "dodgerblue4",</a:t>
            </a:r>
          </a:p>
          <a:p>
            <a:r>
              <a:rPr lang="en-US" dirty="0"/>
              <a:t>              se = FALSE,</a:t>
            </a:r>
          </a:p>
          <a:p>
            <a:r>
              <a:rPr lang="en-US" dirty="0"/>
              <a:t>              size = 2,</a:t>
            </a:r>
          </a:p>
          <a:p>
            <a:r>
              <a:rPr lang="en-US" dirty="0"/>
              <a:t>              alpha = .8) +</a:t>
            </a:r>
          </a:p>
          <a:p>
            <a:r>
              <a:rPr lang="en-US" dirty="0"/>
              <a:t> </a:t>
            </a:r>
            <a:r>
              <a:rPr lang="en-US" dirty="0" err="1"/>
              <a:t>theme_minimal</a:t>
            </a:r>
            <a:r>
              <a:rPr lang="en-US" dirty="0"/>
              <a:t>() +</a:t>
            </a:r>
          </a:p>
          <a:p>
            <a:r>
              <a:rPr lang="en-US" dirty="0"/>
              <a:t>  scale_color_gradient2(low = "chartreuse3", </a:t>
            </a:r>
          </a:p>
          <a:p>
            <a:r>
              <a:rPr lang="en-US" dirty="0"/>
              <a:t>                        mid = "grey90", </a:t>
            </a:r>
          </a:p>
          <a:p>
            <a:r>
              <a:rPr lang="en-US" dirty="0"/>
              <a:t>                        high = "dodgerblue3") +</a:t>
            </a:r>
          </a:p>
          <a:p>
            <a:r>
              <a:rPr lang="en-US" dirty="0"/>
              <a:t>  labs(color = "Size and\</a:t>
            </a:r>
            <a:r>
              <a:rPr lang="en-US" dirty="0" err="1"/>
              <a:t>nDirection</a:t>
            </a:r>
            <a:r>
              <a:rPr lang="en-US" dirty="0"/>
              <a:t> of\</a:t>
            </a:r>
            <a:r>
              <a:rPr lang="en-US" dirty="0" err="1"/>
              <a:t>nResidual</a:t>
            </a:r>
            <a:r>
              <a:rPr lang="en-US" dirty="0"/>
              <a:t>",</a:t>
            </a:r>
          </a:p>
          <a:p>
            <a:r>
              <a:rPr lang="en-US" dirty="0"/>
              <a:t>       alpha = "Size and\</a:t>
            </a:r>
            <a:r>
              <a:rPr lang="en-US" dirty="0" err="1"/>
              <a:t>nDirection</a:t>
            </a:r>
            <a:r>
              <a:rPr lang="en-US" dirty="0"/>
              <a:t> of\</a:t>
            </a:r>
            <a:r>
              <a:rPr lang="en-US" dirty="0" err="1"/>
              <a:t>nResidual</a:t>
            </a:r>
            <a:r>
              <a:rPr lang="en-US" dirty="0"/>
              <a:t>") +</a:t>
            </a:r>
          </a:p>
          <a:p>
            <a:r>
              <a:rPr lang="en-US" dirty="0"/>
              <a:t>  theme(</a:t>
            </a:r>
            <a:r>
              <a:rPr lang="en-US" dirty="0" err="1"/>
              <a:t>legend.position</a:t>
            </a:r>
            <a:r>
              <a:rPr lang="en-US" dirty="0"/>
              <a:t> = "none")</a:t>
            </a:r>
          </a:p>
          <a:p>
            <a:endParaRPr lang="en-US" dirty="0"/>
          </a:p>
          <a:p>
            <a:r>
              <a:rPr lang="en-US" dirty="0"/>
              <a:t>df1 %&gt;%</a:t>
            </a:r>
          </a:p>
          <a:p>
            <a:r>
              <a:rPr lang="en-US" dirty="0"/>
              <a:t>  </a:t>
            </a:r>
            <a:r>
              <a:rPr lang="en-US" dirty="0" err="1"/>
              <a:t>ggplot</a:t>
            </a:r>
            <a:r>
              <a:rPr lang="en-US" dirty="0"/>
              <a:t>(</a:t>
            </a:r>
            <a:r>
              <a:rPr lang="en-US" dirty="0" err="1"/>
              <a:t>aes</a:t>
            </a:r>
            <a:r>
              <a:rPr lang="en-US" dirty="0"/>
              <a:t>(x, y)) +</a:t>
            </a:r>
          </a:p>
          <a:p>
            <a:r>
              <a:rPr lang="en-US" dirty="0"/>
              <a:t>  </a:t>
            </a:r>
            <a:r>
              <a:rPr lang="en-US" dirty="0" err="1"/>
              <a:t>geom_vline</a:t>
            </a:r>
            <a:r>
              <a:rPr lang="en-US" dirty="0"/>
              <a:t>(</a:t>
            </a:r>
            <a:r>
              <a:rPr lang="en-US" dirty="0" err="1"/>
              <a:t>aes</a:t>
            </a:r>
            <a:r>
              <a:rPr lang="en-US" dirty="0"/>
              <a:t>(</a:t>
            </a:r>
            <a:r>
              <a:rPr lang="en-US" dirty="0" err="1"/>
              <a:t>xintercept</a:t>
            </a:r>
            <a:r>
              <a:rPr lang="en-US" dirty="0"/>
              <a:t> = mean(x)),</a:t>
            </a:r>
          </a:p>
          <a:p>
            <a:r>
              <a:rPr lang="en-US" dirty="0"/>
              <a:t>             color = "darkorchid4",</a:t>
            </a:r>
          </a:p>
          <a:p>
            <a:r>
              <a:rPr lang="en-US" dirty="0"/>
              <a:t>             </a:t>
            </a:r>
            <a:r>
              <a:rPr lang="en-US" dirty="0" err="1"/>
              <a:t>linetype</a:t>
            </a:r>
            <a:r>
              <a:rPr lang="en-US" dirty="0"/>
              <a:t> = 2) +</a:t>
            </a:r>
          </a:p>
          <a:p>
            <a:r>
              <a:rPr lang="en-US" dirty="0"/>
              <a:t>  </a:t>
            </a:r>
            <a:r>
              <a:rPr lang="en-US" dirty="0" err="1"/>
              <a:t>geom_hline</a:t>
            </a:r>
            <a:r>
              <a:rPr lang="en-US" dirty="0"/>
              <a:t>(</a:t>
            </a:r>
            <a:r>
              <a:rPr lang="en-US" dirty="0" err="1"/>
              <a:t>aes</a:t>
            </a:r>
            <a:r>
              <a:rPr lang="en-US" dirty="0"/>
              <a:t>(</a:t>
            </a:r>
            <a:r>
              <a:rPr lang="en-US" dirty="0" err="1"/>
              <a:t>yintercept</a:t>
            </a:r>
            <a:r>
              <a:rPr lang="en-US" dirty="0"/>
              <a:t> = mean(y)),</a:t>
            </a:r>
          </a:p>
          <a:p>
            <a:r>
              <a:rPr lang="en-US" dirty="0"/>
              <a:t>             color = "darkorchid3",</a:t>
            </a:r>
          </a:p>
          <a:p>
            <a:r>
              <a:rPr lang="en-US" dirty="0"/>
              <a:t>             </a:t>
            </a:r>
            <a:r>
              <a:rPr lang="en-US" dirty="0" err="1"/>
              <a:t>linetype</a:t>
            </a:r>
            <a:r>
              <a:rPr lang="en-US" dirty="0"/>
              <a:t> = 2) +</a:t>
            </a:r>
          </a:p>
          <a:p>
            <a:r>
              <a:rPr lang="en-US" dirty="0"/>
              <a:t>  #</a:t>
            </a:r>
            <a:r>
              <a:rPr lang="en-US" dirty="0" err="1"/>
              <a:t>geom_segment</a:t>
            </a:r>
            <a:r>
              <a:rPr lang="en-US" dirty="0"/>
              <a:t>(</a:t>
            </a:r>
            <a:r>
              <a:rPr lang="en-US" dirty="0" err="1"/>
              <a:t>aes</a:t>
            </a:r>
            <a:r>
              <a:rPr lang="en-US" dirty="0"/>
              <a:t>(</a:t>
            </a:r>
            <a:r>
              <a:rPr lang="en-US" dirty="0" err="1"/>
              <a:t>xend</a:t>
            </a:r>
            <a:r>
              <a:rPr lang="en-US" dirty="0"/>
              <a:t> = x, </a:t>
            </a:r>
            <a:r>
              <a:rPr lang="en-US" dirty="0" err="1"/>
              <a:t>yend</a:t>
            </a:r>
            <a:r>
              <a:rPr lang="en-US" dirty="0"/>
              <a:t> = </a:t>
            </a:r>
            <a:r>
              <a:rPr lang="en-US" dirty="0" err="1"/>
              <a:t>pred</a:t>
            </a:r>
            <a:r>
              <a:rPr lang="en-US" dirty="0"/>
              <a:t>, color = y - </a:t>
            </a:r>
            <a:r>
              <a:rPr lang="en-US" dirty="0" err="1"/>
              <a:t>pred</a:t>
            </a:r>
            <a:r>
              <a:rPr lang="en-US" dirty="0"/>
              <a:t>, alpha = abs(y - </a:t>
            </a:r>
            <a:r>
              <a:rPr lang="en-US" dirty="0" err="1"/>
              <a:t>pred</a:t>
            </a:r>
            <a:r>
              <a:rPr lang="en-US" dirty="0"/>
              <a:t>))) +</a:t>
            </a:r>
          </a:p>
          <a:p>
            <a:r>
              <a:rPr lang="en-US" dirty="0"/>
              <a:t>  </a:t>
            </a:r>
            <a:r>
              <a:rPr lang="en-US" dirty="0" err="1"/>
              <a:t>geom_point</a:t>
            </a:r>
            <a:r>
              <a:rPr lang="en-US" dirty="0"/>
              <a:t>() +</a:t>
            </a:r>
          </a:p>
          <a:p>
            <a:r>
              <a:rPr lang="en-US" dirty="0"/>
              <a:t>  </a:t>
            </a:r>
            <a:r>
              <a:rPr lang="en-US" dirty="0" err="1"/>
              <a:t>geom_smooth</a:t>
            </a:r>
            <a:r>
              <a:rPr lang="en-US" dirty="0"/>
              <a:t>(method = "lm",</a:t>
            </a:r>
          </a:p>
          <a:p>
            <a:r>
              <a:rPr lang="en-US" dirty="0"/>
              <a:t>              color = "coral2",</a:t>
            </a:r>
          </a:p>
          <a:p>
            <a:r>
              <a:rPr lang="en-US" dirty="0"/>
              <a:t>              se = FALSE,</a:t>
            </a:r>
          </a:p>
          <a:p>
            <a:r>
              <a:rPr lang="en-US" dirty="0"/>
              <a:t>              size = 1,</a:t>
            </a:r>
          </a:p>
          <a:p>
            <a:r>
              <a:rPr lang="en-US" dirty="0"/>
              <a:t>              alpha = .8) +</a:t>
            </a:r>
          </a:p>
          <a:p>
            <a:r>
              <a:rPr lang="en-US" dirty="0"/>
              <a:t> </a:t>
            </a:r>
            <a:r>
              <a:rPr lang="en-US" dirty="0" err="1"/>
              <a:t>theme_minimal</a:t>
            </a:r>
            <a:r>
              <a:rPr lang="en-US" dirty="0"/>
              <a:t>() +</a:t>
            </a:r>
          </a:p>
          <a:p>
            <a:r>
              <a:rPr lang="en-US" dirty="0"/>
              <a:t>  scale_color_gradient2(low = "chartreuse3", </a:t>
            </a:r>
          </a:p>
          <a:p>
            <a:r>
              <a:rPr lang="en-US" dirty="0"/>
              <a:t>                        mid = "grey90", </a:t>
            </a:r>
          </a:p>
          <a:p>
            <a:r>
              <a:rPr lang="en-US" dirty="0"/>
              <a:t>                        high = "dodgerblue3") +</a:t>
            </a:r>
          </a:p>
          <a:p>
            <a:r>
              <a:rPr lang="en-US" dirty="0"/>
              <a:t>  theme(</a:t>
            </a:r>
            <a:r>
              <a:rPr lang="en-US" dirty="0" err="1"/>
              <a:t>legend.position</a:t>
            </a:r>
            <a:r>
              <a:rPr lang="en-US" dirty="0"/>
              <a:t> = "none") +</a:t>
            </a:r>
          </a:p>
          <a:p>
            <a:r>
              <a:rPr lang="en-US" dirty="0"/>
              <a:t>  </a:t>
            </a:r>
            <a:r>
              <a:rPr lang="en-US" dirty="0" err="1"/>
              <a:t>coord_cartesian</a:t>
            </a:r>
            <a:r>
              <a:rPr lang="en-US" dirty="0"/>
              <a:t>(</a:t>
            </a:r>
            <a:r>
              <a:rPr lang="en-US" dirty="0" err="1"/>
              <a:t>ylim</a:t>
            </a:r>
            <a:r>
              <a:rPr lang="en-US" dirty="0"/>
              <a:t> = c(11.9, 17.2),</a:t>
            </a:r>
          </a:p>
          <a:p>
            <a:r>
              <a:rPr lang="en-US" dirty="0"/>
              <a:t>                  </a:t>
            </a:r>
            <a:r>
              <a:rPr lang="en-US" dirty="0" err="1"/>
              <a:t>xlim</a:t>
            </a:r>
            <a:r>
              <a:rPr lang="en-US" dirty="0"/>
              <a:t> = c(2.5, 7.1))</a:t>
            </a:r>
          </a:p>
          <a:p>
            <a:endParaRPr lang="en-US" dirty="0"/>
          </a:p>
          <a:p>
            <a:r>
              <a:rPr lang="en-US" dirty="0"/>
              <a:t>df1 %&gt;%</a:t>
            </a:r>
          </a:p>
          <a:p>
            <a:r>
              <a:rPr lang="en-US" dirty="0"/>
              <a:t>  </a:t>
            </a:r>
            <a:r>
              <a:rPr lang="en-US" dirty="0" err="1"/>
              <a:t>ggplot</a:t>
            </a:r>
            <a:r>
              <a:rPr lang="en-US" dirty="0"/>
              <a:t>(</a:t>
            </a:r>
            <a:r>
              <a:rPr lang="en-US" dirty="0" err="1"/>
              <a:t>aes</a:t>
            </a:r>
            <a:r>
              <a:rPr lang="en-US" dirty="0"/>
              <a:t>(x, y)) +</a:t>
            </a:r>
          </a:p>
          <a:p>
            <a:r>
              <a:rPr lang="en-US" dirty="0"/>
              <a:t>  </a:t>
            </a:r>
            <a:r>
              <a:rPr lang="en-US" dirty="0" err="1"/>
              <a:t>geom_vline</a:t>
            </a:r>
            <a:r>
              <a:rPr lang="en-US" dirty="0"/>
              <a:t>(</a:t>
            </a:r>
            <a:r>
              <a:rPr lang="en-US" dirty="0" err="1"/>
              <a:t>aes</a:t>
            </a:r>
            <a:r>
              <a:rPr lang="en-US" dirty="0"/>
              <a:t>(</a:t>
            </a:r>
            <a:r>
              <a:rPr lang="en-US" dirty="0" err="1"/>
              <a:t>xintercept</a:t>
            </a:r>
            <a:r>
              <a:rPr lang="en-US" dirty="0"/>
              <a:t> = mean(x)),</a:t>
            </a:r>
          </a:p>
          <a:p>
            <a:r>
              <a:rPr lang="en-US" dirty="0"/>
              <a:t>             color = "darkorchid4",</a:t>
            </a:r>
          </a:p>
          <a:p>
            <a:r>
              <a:rPr lang="en-US" dirty="0"/>
              <a:t>             </a:t>
            </a:r>
            <a:r>
              <a:rPr lang="en-US" dirty="0" err="1"/>
              <a:t>linetype</a:t>
            </a:r>
            <a:r>
              <a:rPr lang="en-US" dirty="0"/>
              <a:t> = 2) +</a:t>
            </a:r>
          </a:p>
          <a:p>
            <a:r>
              <a:rPr lang="en-US" dirty="0"/>
              <a:t>  </a:t>
            </a:r>
            <a:r>
              <a:rPr lang="en-US" dirty="0" err="1"/>
              <a:t>geom_hline</a:t>
            </a:r>
            <a:r>
              <a:rPr lang="en-US" dirty="0"/>
              <a:t>(</a:t>
            </a:r>
            <a:r>
              <a:rPr lang="en-US" dirty="0" err="1"/>
              <a:t>aes</a:t>
            </a:r>
            <a:r>
              <a:rPr lang="en-US" dirty="0"/>
              <a:t>(</a:t>
            </a:r>
            <a:r>
              <a:rPr lang="en-US" dirty="0" err="1"/>
              <a:t>yintercept</a:t>
            </a:r>
            <a:r>
              <a:rPr lang="en-US" dirty="0"/>
              <a:t> = mean(y)),</a:t>
            </a:r>
          </a:p>
          <a:p>
            <a:r>
              <a:rPr lang="en-US" dirty="0"/>
              <a:t>             color = "darkorchid3",</a:t>
            </a:r>
          </a:p>
          <a:p>
            <a:r>
              <a:rPr lang="en-US" dirty="0"/>
              <a:t>             </a:t>
            </a:r>
            <a:r>
              <a:rPr lang="en-US" dirty="0" err="1"/>
              <a:t>linetype</a:t>
            </a:r>
            <a:r>
              <a:rPr lang="en-US" dirty="0"/>
              <a:t> = 2) +</a:t>
            </a:r>
          </a:p>
          <a:p>
            <a:r>
              <a:rPr lang="en-US" dirty="0"/>
              <a:t>  </a:t>
            </a:r>
            <a:r>
              <a:rPr lang="en-US" dirty="0" err="1"/>
              <a:t>geom_segment</a:t>
            </a:r>
            <a:r>
              <a:rPr lang="en-US" dirty="0"/>
              <a:t>(</a:t>
            </a:r>
            <a:r>
              <a:rPr lang="en-US" dirty="0" err="1"/>
              <a:t>aes</a:t>
            </a:r>
            <a:r>
              <a:rPr lang="en-US" dirty="0"/>
              <a:t>(</a:t>
            </a:r>
            <a:r>
              <a:rPr lang="en-US" dirty="0" err="1"/>
              <a:t>xend</a:t>
            </a:r>
            <a:r>
              <a:rPr lang="en-US" dirty="0"/>
              <a:t> = x, </a:t>
            </a:r>
            <a:r>
              <a:rPr lang="en-US" dirty="0" err="1"/>
              <a:t>yend</a:t>
            </a:r>
            <a:r>
              <a:rPr lang="en-US" dirty="0"/>
              <a:t> = mean(y)),</a:t>
            </a:r>
          </a:p>
          <a:p>
            <a:r>
              <a:rPr lang="en-US" dirty="0"/>
              <a:t>               color = "chartreuse3") +</a:t>
            </a:r>
          </a:p>
          <a:p>
            <a:r>
              <a:rPr lang="en-US" dirty="0"/>
              <a:t>  </a:t>
            </a:r>
            <a:r>
              <a:rPr lang="en-US" dirty="0" err="1"/>
              <a:t>geom_point</a:t>
            </a:r>
            <a:r>
              <a:rPr lang="en-US" dirty="0"/>
              <a:t>() +</a:t>
            </a:r>
          </a:p>
          <a:p>
            <a:r>
              <a:rPr lang="en-US" dirty="0"/>
              <a:t>  </a:t>
            </a:r>
            <a:r>
              <a:rPr lang="en-US" dirty="0" err="1"/>
              <a:t>geom_smooth</a:t>
            </a:r>
            <a:r>
              <a:rPr lang="en-US" dirty="0"/>
              <a:t>(method = "lm",</a:t>
            </a:r>
          </a:p>
          <a:p>
            <a:r>
              <a:rPr lang="en-US" dirty="0"/>
              <a:t>              color = "coral2",</a:t>
            </a:r>
          </a:p>
          <a:p>
            <a:r>
              <a:rPr lang="en-US" dirty="0"/>
              <a:t>              se = FALSE,</a:t>
            </a:r>
          </a:p>
          <a:p>
            <a:r>
              <a:rPr lang="en-US" dirty="0"/>
              <a:t>              size = 1,</a:t>
            </a:r>
          </a:p>
          <a:p>
            <a:r>
              <a:rPr lang="en-US" dirty="0"/>
              <a:t>              alpha = .8) +</a:t>
            </a:r>
          </a:p>
          <a:p>
            <a:r>
              <a:rPr lang="en-US" dirty="0"/>
              <a:t> </a:t>
            </a:r>
            <a:r>
              <a:rPr lang="en-US" dirty="0" err="1"/>
              <a:t>theme_minimal</a:t>
            </a:r>
            <a:r>
              <a:rPr lang="en-US" dirty="0"/>
              <a:t>() +</a:t>
            </a:r>
          </a:p>
          <a:p>
            <a:r>
              <a:rPr lang="en-US" dirty="0"/>
              <a:t>  theme(</a:t>
            </a:r>
            <a:r>
              <a:rPr lang="en-US" dirty="0" err="1"/>
              <a:t>legend.position</a:t>
            </a:r>
            <a:r>
              <a:rPr lang="en-US" dirty="0"/>
              <a:t> = "none")</a:t>
            </a:r>
          </a:p>
          <a:p>
            <a:r>
              <a:rPr lang="en-US" dirty="0"/>
              <a:t>df1 %&gt;%</a:t>
            </a:r>
          </a:p>
          <a:p>
            <a:r>
              <a:rPr lang="en-US" dirty="0"/>
              <a:t>  </a:t>
            </a:r>
            <a:r>
              <a:rPr lang="en-US" dirty="0" err="1"/>
              <a:t>ggplot</a:t>
            </a:r>
            <a:r>
              <a:rPr lang="en-US" dirty="0"/>
              <a:t>(</a:t>
            </a:r>
            <a:r>
              <a:rPr lang="en-US" dirty="0" err="1"/>
              <a:t>aes</a:t>
            </a:r>
            <a:r>
              <a:rPr lang="en-US" dirty="0"/>
              <a:t>(x, y)) +</a:t>
            </a:r>
          </a:p>
          <a:p>
            <a:r>
              <a:rPr lang="en-US" dirty="0"/>
              <a:t>  </a:t>
            </a:r>
            <a:r>
              <a:rPr lang="en-US" dirty="0" err="1"/>
              <a:t>geom_vline</a:t>
            </a:r>
            <a:r>
              <a:rPr lang="en-US" dirty="0"/>
              <a:t>(</a:t>
            </a:r>
            <a:r>
              <a:rPr lang="en-US" dirty="0" err="1"/>
              <a:t>aes</a:t>
            </a:r>
            <a:r>
              <a:rPr lang="en-US" dirty="0"/>
              <a:t>(</a:t>
            </a:r>
            <a:r>
              <a:rPr lang="en-US" dirty="0" err="1"/>
              <a:t>xintercept</a:t>
            </a:r>
            <a:r>
              <a:rPr lang="en-US" dirty="0"/>
              <a:t> = mean(x)),</a:t>
            </a:r>
          </a:p>
          <a:p>
            <a:r>
              <a:rPr lang="en-US" dirty="0"/>
              <a:t>             color = "darkorchid4",</a:t>
            </a:r>
          </a:p>
          <a:p>
            <a:r>
              <a:rPr lang="en-US" dirty="0"/>
              <a:t>             </a:t>
            </a:r>
            <a:r>
              <a:rPr lang="en-US" dirty="0" err="1"/>
              <a:t>linetype</a:t>
            </a:r>
            <a:r>
              <a:rPr lang="en-US" dirty="0"/>
              <a:t> = 2) +</a:t>
            </a:r>
          </a:p>
          <a:p>
            <a:r>
              <a:rPr lang="en-US" dirty="0"/>
              <a:t>  </a:t>
            </a:r>
            <a:r>
              <a:rPr lang="en-US" dirty="0" err="1"/>
              <a:t>geom_hline</a:t>
            </a:r>
            <a:r>
              <a:rPr lang="en-US" dirty="0"/>
              <a:t>(</a:t>
            </a:r>
            <a:r>
              <a:rPr lang="en-US" dirty="0" err="1"/>
              <a:t>aes</a:t>
            </a:r>
            <a:r>
              <a:rPr lang="en-US" dirty="0"/>
              <a:t>(</a:t>
            </a:r>
            <a:r>
              <a:rPr lang="en-US" dirty="0" err="1"/>
              <a:t>yintercept</a:t>
            </a:r>
            <a:r>
              <a:rPr lang="en-US" dirty="0"/>
              <a:t> = mean(y)),</a:t>
            </a:r>
          </a:p>
          <a:p>
            <a:r>
              <a:rPr lang="en-US" dirty="0"/>
              <a:t>             color = "darkorchid3",</a:t>
            </a:r>
          </a:p>
          <a:p>
            <a:r>
              <a:rPr lang="en-US" dirty="0"/>
              <a:t>             </a:t>
            </a:r>
            <a:r>
              <a:rPr lang="en-US" dirty="0" err="1"/>
              <a:t>linetype</a:t>
            </a:r>
            <a:r>
              <a:rPr lang="en-US" dirty="0"/>
              <a:t> = 2) +</a:t>
            </a:r>
          </a:p>
          <a:p>
            <a:r>
              <a:rPr lang="en-US" dirty="0"/>
              <a:t>  </a:t>
            </a:r>
            <a:r>
              <a:rPr lang="en-US" dirty="0" err="1"/>
              <a:t>geom_segment</a:t>
            </a:r>
            <a:r>
              <a:rPr lang="en-US" dirty="0"/>
              <a:t>(</a:t>
            </a:r>
            <a:r>
              <a:rPr lang="en-US" dirty="0" err="1"/>
              <a:t>aes</a:t>
            </a:r>
            <a:r>
              <a:rPr lang="en-US" dirty="0"/>
              <a:t>(</a:t>
            </a:r>
            <a:r>
              <a:rPr lang="en-US" dirty="0" err="1"/>
              <a:t>xend</a:t>
            </a:r>
            <a:r>
              <a:rPr lang="en-US" dirty="0"/>
              <a:t> = x, </a:t>
            </a:r>
            <a:r>
              <a:rPr lang="en-US" dirty="0" err="1"/>
              <a:t>yend</a:t>
            </a:r>
            <a:r>
              <a:rPr lang="en-US" dirty="0"/>
              <a:t> = </a:t>
            </a:r>
            <a:r>
              <a:rPr lang="en-US" dirty="0" err="1"/>
              <a:t>pred</a:t>
            </a:r>
            <a:r>
              <a:rPr lang="en-US" dirty="0"/>
              <a:t>, y = mean(y)),</a:t>
            </a:r>
          </a:p>
          <a:p>
            <a:r>
              <a:rPr lang="en-US" dirty="0"/>
              <a:t>               color = "chartreuse3") +</a:t>
            </a:r>
          </a:p>
          <a:p>
            <a:r>
              <a:rPr lang="en-US" dirty="0"/>
              <a:t>  </a:t>
            </a:r>
            <a:r>
              <a:rPr lang="en-US" dirty="0" err="1"/>
              <a:t>geom_point</a:t>
            </a:r>
            <a:r>
              <a:rPr lang="en-US" dirty="0"/>
              <a:t>() +</a:t>
            </a:r>
          </a:p>
          <a:p>
            <a:r>
              <a:rPr lang="en-US" dirty="0"/>
              <a:t>  </a:t>
            </a:r>
            <a:r>
              <a:rPr lang="en-US" dirty="0" err="1"/>
              <a:t>geom_smooth</a:t>
            </a:r>
            <a:r>
              <a:rPr lang="en-US" dirty="0"/>
              <a:t>(method = "lm",</a:t>
            </a:r>
          </a:p>
          <a:p>
            <a:r>
              <a:rPr lang="en-US" dirty="0"/>
              <a:t>              color = "coral2",</a:t>
            </a:r>
          </a:p>
          <a:p>
            <a:r>
              <a:rPr lang="en-US" dirty="0"/>
              <a:t>              se = FALSE,</a:t>
            </a:r>
          </a:p>
          <a:p>
            <a:r>
              <a:rPr lang="en-US" dirty="0"/>
              <a:t>              size = 1,</a:t>
            </a:r>
          </a:p>
          <a:p>
            <a:r>
              <a:rPr lang="en-US" dirty="0"/>
              <a:t>              alpha = .8) +</a:t>
            </a:r>
          </a:p>
          <a:p>
            <a:r>
              <a:rPr lang="en-US" dirty="0"/>
              <a:t> </a:t>
            </a:r>
            <a:r>
              <a:rPr lang="en-US" dirty="0" err="1"/>
              <a:t>theme_minimal</a:t>
            </a:r>
            <a:r>
              <a:rPr lang="en-US" dirty="0"/>
              <a:t>() +</a:t>
            </a:r>
          </a:p>
          <a:p>
            <a:r>
              <a:rPr lang="en-US" dirty="0"/>
              <a:t>  theme(</a:t>
            </a:r>
            <a:r>
              <a:rPr lang="en-US" dirty="0" err="1"/>
              <a:t>legend.position</a:t>
            </a:r>
            <a:r>
              <a:rPr lang="en-US" dirty="0"/>
              <a:t> = "none")</a:t>
            </a:r>
          </a:p>
          <a:p>
            <a:r>
              <a:rPr lang="en-US" dirty="0"/>
              <a:t>df1 %&gt;%</a:t>
            </a:r>
          </a:p>
          <a:p>
            <a:r>
              <a:rPr lang="en-US" dirty="0"/>
              <a:t>  </a:t>
            </a:r>
            <a:r>
              <a:rPr lang="en-US" dirty="0" err="1"/>
              <a:t>ggplot</a:t>
            </a:r>
            <a:r>
              <a:rPr lang="en-US" dirty="0"/>
              <a:t>(</a:t>
            </a:r>
            <a:r>
              <a:rPr lang="en-US" dirty="0" err="1"/>
              <a:t>aes</a:t>
            </a:r>
            <a:r>
              <a:rPr lang="en-US" dirty="0"/>
              <a:t>(x, y)) +</a:t>
            </a:r>
          </a:p>
          <a:p>
            <a:r>
              <a:rPr lang="en-US" dirty="0"/>
              <a:t>  </a:t>
            </a:r>
            <a:r>
              <a:rPr lang="en-US" dirty="0" err="1"/>
              <a:t>geom_vline</a:t>
            </a:r>
            <a:r>
              <a:rPr lang="en-US" dirty="0"/>
              <a:t>(</a:t>
            </a:r>
            <a:r>
              <a:rPr lang="en-US" dirty="0" err="1"/>
              <a:t>aes</a:t>
            </a:r>
            <a:r>
              <a:rPr lang="en-US" dirty="0"/>
              <a:t>(</a:t>
            </a:r>
            <a:r>
              <a:rPr lang="en-US" dirty="0" err="1"/>
              <a:t>xintercept</a:t>
            </a:r>
            <a:r>
              <a:rPr lang="en-US" dirty="0"/>
              <a:t> = mean(x)),</a:t>
            </a:r>
          </a:p>
          <a:p>
            <a:r>
              <a:rPr lang="en-US" dirty="0"/>
              <a:t>             color = "darkorchid4",</a:t>
            </a:r>
          </a:p>
          <a:p>
            <a:r>
              <a:rPr lang="en-US" dirty="0"/>
              <a:t>             </a:t>
            </a:r>
            <a:r>
              <a:rPr lang="en-US" dirty="0" err="1"/>
              <a:t>linetype</a:t>
            </a:r>
            <a:r>
              <a:rPr lang="en-US" dirty="0"/>
              <a:t> = 2) +</a:t>
            </a:r>
          </a:p>
          <a:p>
            <a:r>
              <a:rPr lang="en-US" dirty="0"/>
              <a:t>  </a:t>
            </a:r>
            <a:r>
              <a:rPr lang="en-US" dirty="0" err="1"/>
              <a:t>geom_hline</a:t>
            </a:r>
            <a:r>
              <a:rPr lang="en-US" dirty="0"/>
              <a:t>(</a:t>
            </a:r>
            <a:r>
              <a:rPr lang="en-US" dirty="0" err="1"/>
              <a:t>aes</a:t>
            </a:r>
            <a:r>
              <a:rPr lang="en-US" dirty="0"/>
              <a:t>(</a:t>
            </a:r>
            <a:r>
              <a:rPr lang="en-US" dirty="0" err="1"/>
              <a:t>yintercept</a:t>
            </a:r>
            <a:r>
              <a:rPr lang="en-US" dirty="0"/>
              <a:t> = mean(y)),</a:t>
            </a:r>
          </a:p>
          <a:p>
            <a:r>
              <a:rPr lang="en-US" dirty="0"/>
              <a:t>             color = "darkorchid3",</a:t>
            </a:r>
          </a:p>
          <a:p>
            <a:r>
              <a:rPr lang="en-US" dirty="0"/>
              <a:t>             </a:t>
            </a:r>
            <a:r>
              <a:rPr lang="en-US" dirty="0" err="1"/>
              <a:t>linetype</a:t>
            </a:r>
            <a:r>
              <a:rPr lang="en-US" dirty="0"/>
              <a:t> = 2) +</a:t>
            </a:r>
          </a:p>
          <a:p>
            <a:r>
              <a:rPr lang="en-US" dirty="0"/>
              <a:t>  </a:t>
            </a:r>
            <a:r>
              <a:rPr lang="en-US" dirty="0" err="1"/>
              <a:t>geom_segment</a:t>
            </a:r>
            <a:r>
              <a:rPr lang="en-US" dirty="0"/>
              <a:t>(</a:t>
            </a:r>
            <a:r>
              <a:rPr lang="en-US" dirty="0" err="1"/>
              <a:t>aes</a:t>
            </a:r>
            <a:r>
              <a:rPr lang="en-US" dirty="0"/>
              <a:t>(</a:t>
            </a:r>
            <a:r>
              <a:rPr lang="en-US" dirty="0" err="1"/>
              <a:t>xend</a:t>
            </a:r>
            <a:r>
              <a:rPr lang="en-US" dirty="0"/>
              <a:t> = x, </a:t>
            </a:r>
            <a:r>
              <a:rPr lang="en-US" dirty="0" err="1"/>
              <a:t>yend</a:t>
            </a:r>
            <a:r>
              <a:rPr lang="en-US" dirty="0"/>
              <a:t> = </a:t>
            </a:r>
            <a:r>
              <a:rPr lang="en-US" dirty="0" err="1"/>
              <a:t>pred</a:t>
            </a:r>
            <a:r>
              <a:rPr lang="en-US" dirty="0"/>
              <a:t>),</a:t>
            </a:r>
          </a:p>
          <a:p>
            <a:r>
              <a:rPr lang="en-US" dirty="0"/>
              <a:t>               color = "firebrick3") +</a:t>
            </a:r>
          </a:p>
          <a:p>
            <a:r>
              <a:rPr lang="en-US" dirty="0"/>
              <a:t>  </a:t>
            </a:r>
            <a:r>
              <a:rPr lang="en-US" dirty="0" err="1"/>
              <a:t>geom_point</a:t>
            </a:r>
            <a:r>
              <a:rPr lang="en-US" dirty="0"/>
              <a:t>() +</a:t>
            </a:r>
          </a:p>
          <a:p>
            <a:r>
              <a:rPr lang="en-US" dirty="0"/>
              <a:t>  </a:t>
            </a:r>
            <a:r>
              <a:rPr lang="en-US" dirty="0" err="1"/>
              <a:t>geom_smooth</a:t>
            </a:r>
            <a:r>
              <a:rPr lang="en-US" dirty="0"/>
              <a:t>(method = "lm",</a:t>
            </a:r>
          </a:p>
          <a:p>
            <a:r>
              <a:rPr lang="en-US" dirty="0"/>
              <a:t>              color = "coral2",</a:t>
            </a:r>
          </a:p>
          <a:p>
            <a:r>
              <a:rPr lang="en-US" dirty="0"/>
              <a:t>              se = FALSE,</a:t>
            </a:r>
          </a:p>
          <a:p>
            <a:r>
              <a:rPr lang="en-US" dirty="0"/>
              <a:t>              size = 1,</a:t>
            </a:r>
          </a:p>
          <a:p>
            <a:r>
              <a:rPr lang="en-US" dirty="0"/>
              <a:t>              alpha = .8) +</a:t>
            </a:r>
          </a:p>
          <a:p>
            <a:r>
              <a:rPr lang="en-US" dirty="0"/>
              <a:t>  </a:t>
            </a:r>
            <a:r>
              <a:rPr lang="en-US" dirty="0" err="1"/>
              <a:t>theme_minimal</a:t>
            </a:r>
            <a:r>
              <a:rPr lang="en-US" dirty="0"/>
              <a:t>() +</a:t>
            </a:r>
          </a:p>
          <a:p>
            <a:r>
              <a:rPr lang="en-US" dirty="0"/>
              <a:t>  theme(</a:t>
            </a:r>
            <a:r>
              <a:rPr lang="en-US" dirty="0" err="1"/>
              <a:t>legend.position</a:t>
            </a:r>
            <a:r>
              <a:rPr lang="en-US" dirty="0"/>
              <a:t> = "none")</a:t>
            </a:r>
          </a:p>
        </p:txBody>
      </p:sp>
      <p:sp>
        <p:nvSpPr>
          <p:cNvPr id="4" name="Slide Number Placeholder 3"/>
          <p:cNvSpPr>
            <a:spLocks noGrp="1"/>
          </p:cNvSpPr>
          <p:nvPr>
            <p:ph type="sldNum" sz="quarter" idx="10"/>
          </p:nvPr>
        </p:nvSpPr>
        <p:spPr/>
        <p:txBody>
          <a:bodyPr/>
          <a:lstStyle/>
          <a:p>
            <a:fld id="{E936A86A-7E4A-3C48-B2A1-2DF2756BB45D}" type="slidenum">
              <a:rPr lang="en-US" smtClean="0"/>
              <a:t>1</a:t>
            </a:fld>
            <a:endParaRPr lang="en-US"/>
          </a:p>
        </p:txBody>
      </p:sp>
    </p:spTree>
    <p:extLst>
      <p:ext uri="{BB962C8B-B14F-4D97-AF65-F5344CB8AC3E}">
        <p14:creationId xmlns:p14="http://schemas.microsoft.com/office/powerpoint/2010/main" val="394364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10</a:t>
            </a:fld>
            <a:endParaRPr lang="en-US"/>
          </a:p>
        </p:txBody>
      </p:sp>
    </p:spTree>
    <p:extLst>
      <p:ext uri="{BB962C8B-B14F-4D97-AF65-F5344CB8AC3E}">
        <p14:creationId xmlns:p14="http://schemas.microsoft.com/office/powerpoint/2010/main" val="53666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we’re trying to predict GPA (Y) from SES (X). The mean GPA in this sample is 3.38 so Y-bar = 3.38. Let’s say a particular individual’s is a 3.46 (.8 points above the mean), but given their SES we predicted it would be a 3.41 (.3 points above the mean). In this case, 0.3 points of their GPA can be explained by his SES, but the additional .5 points cannot be explained by SES, meaning there is some other factor(s) contributing to their GPA not accounted for by this model. This unexplained component would be the residual.</a:t>
            </a:r>
          </a:p>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11</a:t>
            </a:fld>
            <a:endParaRPr lang="en-US"/>
          </a:p>
        </p:txBody>
      </p:sp>
    </p:spTree>
    <p:extLst>
      <p:ext uri="{BB962C8B-B14F-4D97-AF65-F5344CB8AC3E}">
        <p14:creationId xmlns:p14="http://schemas.microsoft.com/office/powerpoint/2010/main" val="2056868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correlation with x is exactly 0 </a:t>
            </a:r>
            <a:r>
              <a:rPr lang="en-US" dirty="0">
                <a:sym typeface="Wingdings" panose="05000000000000000000" pitchFamily="2" charset="2"/>
              </a:rPr>
              <a:t> the model component of y (the explained variance) is completely determined by X and perfectly correlates with X. It therefore follows that the unexplained portion of the model or the residuals, has no correlation with X.</a:t>
            </a:r>
          </a:p>
          <a:p>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936A86A-7E4A-3C48-B2A1-2DF2756BB45D}" type="slidenum">
              <a:rPr lang="en-US" smtClean="0"/>
              <a:t>12</a:t>
            </a:fld>
            <a:endParaRPr lang="en-US"/>
          </a:p>
        </p:txBody>
      </p:sp>
    </p:spTree>
    <p:extLst>
      <p:ext uri="{BB962C8B-B14F-4D97-AF65-F5344CB8AC3E}">
        <p14:creationId xmlns:p14="http://schemas.microsoft.com/office/powerpoint/2010/main" val="103586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1-r^2 is equal to the proportion of variance in y </a:t>
            </a:r>
            <a:r>
              <a:rPr lang="en-US" i="1" dirty="0">
                <a:sym typeface="Wingdings" panose="05000000000000000000" pitchFamily="2" charset="2"/>
              </a:rPr>
              <a:t>not explained </a:t>
            </a:r>
            <a:r>
              <a:rPr lang="en-US" dirty="0">
                <a:sym typeface="Wingdings" panose="05000000000000000000" pitchFamily="2" charset="2"/>
              </a:rPr>
              <a:t>by x, where as r^2 is the proportion of variance in y </a:t>
            </a:r>
            <a:r>
              <a:rPr lang="en-US" i="1" dirty="0">
                <a:sym typeface="Wingdings" panose="05000000000000000000" pitchFamily="2" charset="2"/>
              </a:rPr>
              <a:t>explained</a:t>
            </a:r>
            <a:r>
              <a:rPr lang="en-US" i="0" dirty="0">
                <a:sym typeface="Wingdings" panose="05000000000000000000" pitchFamily="2" charset="2"/>
              </a:rPr>
              <a:t> by x</a:t>
            </a:r>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13</a:t>
            </a:fld>
            <a:endParaRPr lang="en-US"/>
          </a:p>
        </p:txBody>
      </p:sp>
    </p:spTree>
    <p:extLst>
      <p:ext uri="{BB962C8B-B14F-4D97-AF65-F5344CB8AC3E}">
        <p14:creationId xmlns:p14="http://schemas.microsoft.com/office/powerpoint/2010/main" val="315680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Residual analysis to detect anomalies </a:t>
            </a:r>
            <a:r>
              <a:rPr lang="en-US" dirty="0">
                <a:sym typeface="Wingdings" panose="05000000000000000000" pitchFamily="2" charset="2"/>
              </a:rPr>
              <a:t> returning to the example of GPA predicted by SES, say an individual has a much higher GPA than would be predicted given their SES, a residual analysis may give us insight that there are other factors that contribute to GPA apart from SES, for instance number of positive role-models  </a:t>
            </a:r>
          </a:p>
          <a:p>
            <a:endParaRPr lang="en-US" dirty="0">
              <a:sym typeface="Wingdings" panose="05000000000000000000" pitchFamily="2" charset="2"/>
            </a:endParaRPr>
          </a:p>
          <a:p>
            <a:r>
              <a:rPr lang="en-US" dirty="0"/>
              <a:t>Detect non-linearities </a:t>
            </a:r>
            <a:r>
              <a:rPr lang="en-US" dirty="0">
                <a:sym typeface="Wingdings" panose="05000000000000000000" pitchFamily="2" charset="2"/>
              </a:rPr>
              <a:t> residual analysis is most meaningful when we can assume our data is linear, examination of residuals can shed light on whether this assumption holds true and whether the plotted regression line is an appropriate fit for the data</a:t>
            </a:r>
          </a:p>
          <a:p>
            <a:endParaRPr lang="en-US" dirty="0">
              <a:sym typeface="Wingdings" panose="05000000000000000000" pitchFamily="2" charset="2"/>
            </a:endParaRPr>
          </a:p>
          <a:p>
            <a:r>
              <a:rPr lang="en-US" dirty="0">
                <a:sym typeface="Wingdings" panose="05000000000000000000" pitchFamily="2" charset="2"/>
              </a:rPr>
              <a:t>Assess homoskedasticity  for each value of X, the distribution of y has the same standard deviation, homoskedasticity is another assumption of OLS regression </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14</a:t>
            </a:fld>
            <a:endParaRPr lang="en-US"/>
          </a:p>
        </p:txBody>
      </p:sp>
    </p:spTree>
    <p:extLst>
      <p:ext uri="{BB962C8B-B14F-4D97-AF65-F5344CB8AC3E}">
        <p14:creationId xmlns:p14="http://schemas.microsoft.com/office/powerpoint/2010/main" val="1813099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we’ve learned about the different components of the simple regression model. But once you have a model, how do you know if it is statistically significant? </a:t>
            </a:r>
          </a:p>
          <a:p>
            <a:endParaRPr lang="en-US" dirty="0"/>
          </a:p>
          <a:p>
            <a:r>
              <a:rPr lang="en-US" dirty="0"/>
              <a:t>You will not be asked to calculate this by hand, but this well help you understand what is printed in your r-output when you run a simple regression</a:t>
            </a:r>
          </a:p>
        </p:txBody>
      </p:sp>
      <p:sp>
        <p:nvSpPr>
          <p:cNvPr id="4" name="Slide Number Placeholder 3"/>
          <p:cNvSpPr>
            <a:spLocks noGrp="1"/>
          </p:cNvSpPr>
          <p:nvPr>
            <p:ph type="sldNum" sz="quarter" idx="5"/>
          </p:nvPr>
        </p:nvSpPr>
        <p:spPr/>
        <p:txBody>
          <a:bodyPr/>
          <a:lstStyle/>
          <a:p>
            <a:fld id="{E936A86A-7E4A-3C48-B2A1-2DF2756BB45D}" type="slidenum">
              <a:rPr lang="en-US" smtClean="0"/>
              <a:t>15</a:t>
            </a:fld>
            <a:endParaRPr lang="en-US"/>
          </a:p>
        </p:txBody>
      </p:sp>
    </p:spTree>
    <p:extLst>
      <p:ext uri="{BB962C8B-B14F-4D97-AF65-F5344CB8AC3E}">
        <p14:creationId xmlns:p14="http://schemas.microsoft.com/office/powerpoint/2010/main" val="246931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a simple regression is used to predict distance required to stop from a car’s speed. From the output we’re given the beta estimate for both the intercept (beta-null) and the predictor (speed) which is our b1 value, in addition to standard error, t-value and the p-value. </a:t>
            </a:r>
          </a:p>
        </p:txBody>
      </p:sp>
      <p:sp>
        <p:nvSpPr>
          <p:cNvPr id="4" name="Slide Number Placeholder 3"/>
          <p:cNvSpPr>
            <a:spLocks noGrp="1"/>
          </p:cNvSpPr>
          <p:nvPr>
            <p:ph type="sldNum" sz="quarter" idx="5"/>
          </p:nvPr>
        </p:nvSpPr>
        <p:spPr/>
        <p:txBody>
          <a:bodyPr/>
          <a:lstStyle/>
          <a:p>
            <a:fld id="{E936A86A-7E4A-3C48-B2A1-2DF2756BB45D}" type="slidenum">
              <a:rPr lang="en-US" smtClean="0"/>
              <a:t>16</a:t>
            </a:fld>
            <a:endParaRPr lang="en-US"/>
          </a:p>
        </p:txBody>
      </p:sp>
    </p:spTree>
    <p:extLst>
      <p:ext uri="{BB962C8B-B14F-4D97-AF65-F5344CB8AC3E}">
        <p14:creationId xmlns:p14="http://schemas.microsoft.com/office/powerpoint/2010/main" val="3091867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A86A-7E4A-3C48-B2A1-2DF2756BB45D}" type="slidenum">
              <a:rPr lang="en-US" smtClean="0"/>
              <a:t>17</a:t>
            </a:fld>
            <a:endParaRPr lang="en-US"/>
          </a:p>
        </p:txBody>
      </p:sp>
    </p:spTree>
    <p:extLst>
      <p:ext uri="{BB962C8B-B14F-4D97-AF65-F5344CB8AC3E}">
        <p14:creationId xmlns:p14="http://schemas.microsoft.com/office/powerpoint/2010/main" val="286372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now, let’s pretend this data looks perfect, and that all the assumptions needed to run an OLS are met (in later chapters we’ll talk more about the assumptions and why they matter). </a:t>
            </a:r>
          </a:p>
          <a:p>
            <a:endParaRPr lang="en-US" dirty="0"/>
          </a:p>
          <a:p>
            <a:r>
              <a:rPr lang="en-US" dirty="0"/>
              <a:t>Examining the scatterplot it seems it’s possible there’s a downward trend of awkwardness by income</a:t>
            </a:r>
          </a:p>
          <a:p>
            <a:endParaRPr lang="en-US" dirty="0"/>
          </a:p>
        </p:txBody>
      </p:sp>
      <p:sp>
        <p:nvSpPr>
          <p:cNvPr id="4" name="Slide Number Placeholder 3"/>
          <p:cNvSpPr>
            <a:spLocks noGrp="1"/>
          </p:cNvSpPr>
          <p:nvPr>
            <p:ph type="sldNum" sz="quarter" idx="5"/>
          </p:nvPr>
        </p:nvSpPr>
        <p:spPr/>
        <p:txBody>
          <a:bodyPr/>
          <a:lstStyle/>
          <a:p>
            <a:fld id="{E936A86A-7E4A-3C48-B2A1-2DF2756BB45D}" type="slidenum">
              <a:rPr lang="en-US" smtClean="0"/>
              <a:t>18</a:t>
            </a:fld>
            <a:endParaRPr lang="en-US"/>
          </a:p>
        </p:txBody>
      </p:sp>
    </p:spTree>
    <p:extLst>
      <p:ext uri="{BB962C8B-B14F-4D97-AF65-F5344CB8AC3E}">
        <p14:creationId xmlns:p14="http://schemas.microsoft.com/office/powerpoint/2010/main" val="1394345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can notice a few things:</a:t>
            </a:r>
          </a:p>
          <a:p>
            <a:pPr marL="628650" lvl="1" indent="-171450">
              <a:buFontTx/>
              <a:buChar char="-"/>
            </a:pPr>
            <a:r>
              <a:rPr lang="en-US" dirty="0"/>
              <a:t>Some of these residuals are quite large, meaning there is a sizeable amount of variance in come not explained by awkwardness</a:t>
            </a:r>
          </a:p>
          <a:p>
            <a:pPr marL="1085850" lvl="2" indent="-171450">
              <a:buFontTx/>
              <a:buChar char="-"/>
            </a:pPr>
            <a:r>
              <a:rPr lang="en-US" dirty="0"/>
              <a:t>This might lead us to think that we don’t have the full picture, is there another variable(s) that better explains income, or that helps explain income?</a:t>
            </a:r>
          </a:p>
          <a:p>
            <a:pPr marL="628650" lvl="1" indent="-171450">
              <a:buFontTx/>
              <a:buChar char="-"/>
            </a:pPr>
            <a:r>
              <a:rPr lang="en-US" dirty="0"/>
              <a:t>We might also notice that it doesn’t look like there’s an equal distribution of variance around the regression line, so maybe we have violated the assumption of homoscedasticity</a:t>
            </a:r>
          </a:p>
          <a:p>
            <a:pPr marL="628650" lvl="1" indent="-171450">
              <a:buFontTx/>
              <a:buChar char="-"/>
            </a:pPr>
            <a:r>
              <a:rPr lang="en-US" dirty="0"/>
              <a:t>So overall, maybe awkwardness isn’t a good predictor of income level. We might need to consider a different X variable!</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E936A86A-7E4A-3C48-B2A1-2DF2756BB45D}" type="slidenum">
              <a:rPr lang="en-US" smtClean="0"/>
              <a:t>21</a:t>
            </a:fld>
            <a:endParaRPr lang="en-US"/>
          </a:p>
        </p:txBody>
      </p:sp>
    </p:spTree>
    <p:extLst>
      <p:ext uri="{BB962C8B-B14F-4D97-AF65-F5344CB8AC3E}">
        <p14:creationId xmlns:p14="http://schemas.microsoft.com/office/powerpoint/2010/main" val="72846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36A86A-7E4A-3C48-B2A1-2DF2756BB4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4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a:t>
            </a:r>
            <a:r>
              <a:rPr lang="en-US" dirty="0" err="1"/>
              <a:t>tidyverse</a:t>
            </a:r>
            <a:r>
              <a:rPr lang="en-US" dirty="0"/>
              <a:t>)</a:t>
            </a:r>
          </a:p>
          <a:p>
            <a:endParaRPr lang="en-US" dirty="0"/>
          </a:p>
          <a:p>
            <a:r>
              <a:rPr lang="en-US" dirty="0" err="1"/>
              <a:t>set.seed</a:t>
            </a:r>
            <a:r>
              <a:rPr lang="en-US" dirty="0"/>
              <a:t>(843)</a:t>
            </a:r>
          </a:p>
          <a:p>
            <a:r>
              <a:rPr lang="en-US" dirty="0" err="1"/>
              <a:t>df</a:t>
            </a:r>
            <a:r>
              <a:rPr lang="en-US" dirty="0"/>
              <a:t> &lt;- </a:t>
            </a:r>
            <a:r>
              <a:rPr lang="en-US" dirty="0" err="1"/>
              <a:t>data_frame</a:t>
            </a:r>
            <a:r>
              <a:rPr lang="en-US" dirty="0"/>
              <a:t>(</a:t>
            </a:r>
          </a:p>
          <a:p>
            <a:r>
              <a:rPr lang="en-US" dirty="0"/>
              <a:t>  father = c(63,63,63,66,66,66,66,69,69,69,69,69,72,72,72,72,75,75,75),</a:t>
            </a:r>
          </a:p>
          <a:p>
            <a:r>
              <a:rPr lang="en-US" dirty="0"/>
              <a:t>  son    = c(63,66,69,63,66,69,72,63,66,69,72,75,66,69,72,75,69,72,75)</a:t>
            </a:r>
          </a:p>
          <a:p>
            <a:r>
              <a:rPr lang="en-US" dirty="0"/>
              <a:t>)</a:t>
            </a:r>
          </a:p>
          <a:p>
            <a:endParaRPr lang="en-US" dirty="0"/>
          </a:p>
          <a:p>
            <a:r>
              <a:rPr lang="en-US" dirty="0" err="1"/>
              <a:t>df</a:t>
            </a:r>
            <a:r>
              <a:rPr lang="en-US" dirty="0"/>
              <a:t> %&gt;%</a:t>
            </a:r>
          </a:p>
          <a:p>
            <a:r>
              <a:rPr lang="en-US" dirty="0"/>
              <a:t>  </a:t>
            </a:r>
            <a:r>
              <a:rPr lang="en-US" dirty="0" err="1"/>
              <a:t>ggplot</a:t>
            </a:r>
            <a:r>
              <a:rPr lang="en-US" dirty="0"/>
              <a:t>(</a:t>
            </a:r>
            <a:r>
              <a:rPr lang="en-US" dirty="0" err="1"/>
              <a:t>aes</a:t>
            </a:r>
            <a:r>
              <a:rPr lang="en-US" dirty="0"/>
              <a:t>(father, son)) +</a:t>
            </a:r>
          </a:p>
          <a:p>
            <a:r>
              <a:rPr lang="en-US" dirty="0"/>
              <a:t>    </a:t>
            </a:r>
            <a:r>
              <a:rPr lang="en-US" dirty="0" err="1"/>
              <a:t>geom_point</a:t>
            </a:r>
            <a:r>
              <a:rPr lang="en-US" dirty="0"/>
              <a:t>() +</a:t>
            </a:r>
          </a:p>
          <a:p>
            <a:r>
              <a:rPr lang="en-US" dirty="0"/>
              <a:t>    </a:t>
            </a:r>
            <a:r>
              <a:rPr lang="en-US" dirty="0" err="1"/>
              <a:t>geom_abline</a:t>
            </a:r>
            <a:r>
              <a:rPr lang="en-US" dirty="0"/>
              <a:t>(intercept = 0, slope = 1) +</a:t>
            </a:r>
          </a:p>
          <a:p>
            <a:r>
              <a:rPr lang="en-US" dirty="0"/>
              <a:t>    annotate("text", x = 69, y = 70, </a:t>
            </a:r>
            <a:r>
              <a:rPr lang="en-US" dirty="0" err="1"/>
              <a:t>hjust</a:t>
            </a:r>
            <a:r>
              <a:rPr lang="en-US" dirty="0"/>
              <a:t> = 0,</a:t>
            </a:r>
          </a:p>
          <a:p>
            <a:r>
              <a:rPr lang="en-US" dirty="0"/>
              <a:t>             angle = 45,</a:t>
            </a:r>
          </a:p>
          <a:p>
            <a:r>
              <a:rPr lang="en-US" dirty="0"/>
              <a:t>             label = c("Expected if no regression to the mean")) +</a:t>
            </a:r>
          </a:p>
          <a:p>
            <a:r>
              <a:rPr lang="en-US" dirty="0"/>
              <a:t>    labs(x = "Father's Height (in)",</a:t>
            </a:r>
          </a:p>
          <a:p>
            <a:r>
              <a:rPr lang="en-US" dirty="0"/>
              <a:t>         y = "Son's Height (in)")</a:t>
            </a:r>
          </a:p>
        </p:txBody>
      </p:sp>
      <p:sp>
        <p:nvSpPr>
          <p:cNvPr id="4" name="Slide Number Placeholder 3"/>
          <p:cNvSpPr>
            <a:spLocks noGrp="1"/>
          </p:cNvSpPr>
          <p:nvPr>
            <p:ph type="sldNum" sz="quarter" idx="10"/>
          </p:nvPr>
        </p:nvSpPr>
        <p:spPr/>
        <p:txBody>
          <a:bodyPr/>
          <a:lstStyle/>
          <a:p>
            <a:fld id="{E936A86A-7E4A-3C48-B2A1-2DF2756BB45D}" type="slidenum">
              <a:rPr lang="en-US" smtClean="0"/>
              <a:t>22</a:t>
            </a:fld>
            <a:endParaRPr lang="en-US"/>
          </a:p>
        </p:txBody>
      </p:sp>
    </p:spTree>
    <p:extLst>
      <p:ext uri="{BB962C8B-B14F-4D97-AF65-F5344CB8AC3E}">
        <p14:creationId xmlns:p14="http://schemas.microsoft.com/office/powerpoint/2010/main" val="3471316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a:t>
            </a:r>
            <a:r>
              <a:rPr lang="en-US" dirty="0" err="1"/>
              <a:t>tidyverse</a:t>
            </a:r>
            <a:r>
              <a:rPr lang="en-US" dirty="0"/>
              <a:t>)</a:t>
            </a:r>
          </a:p>
          <a:p>
            <a:endParaRPr lang="en-US" dirty="0"/>
          </a:p>
          <a:p>
            <a:r>
              <a:rPr lang="en-US" dirty="0" err="1"/>
              <a:t>set.seed</a:t>
            </a:r>
            <a:r>
              <a:rPr lang="en-US" dirty="0"/>
              <a:t>(843)</a:t>
            </a:r>
          </a:p>
          <a:p>
            <a:r>
              <a:rPr lang="en-US" dirty="0" err="1"/>
              <a:t>df</a:t>
            </a:r>
            <a:r>
              <a:rPr lang="en-US" dirty="0"/>
              <a:t> &lt;- </a:t>
            </a:r>
            <a:r>
              <a:rPr lang="en-US" dirty="0" err="1"/>
              <a:t>data_frame</a:t>
            </a:r>
            <a:r>
              <a:rPr lang="en-US" dirty="0"/>
              <a:t>(</a:t>
            </a:r>
          </a:p>
          <a:p>
            <a:r>
              <a:rPr lang="en-US" dirty="0"/>
              <a:t>  father = c(63,63,63,66,66,66,66,69,69,69,69,69,72,72,72,72,75,75,75),</a:t>
            </a:r>
          </a:p>
          <a:p>
            <a:r>
              <a:rPr lang="en-US" dirty="0"/>
              <a:t>  son    = c(63,66,69,63,66,69,72,63,66,69,72,75,66,69,72,75,69,72,75)</a:t>
            </a:r>
          </a:p>
          <a:p>
            <a:r>
              <a:rPr lang="en-US" dirty="0"/>
              <a:t>)</a:t>
            </a:r>
          </a:p>
          <a:p>
            <a:endParaRPr lang="en-US" dirty="0"/>
          </a:p>
          <a:p>
            <a:r>
              <a:rPr lang="en-US" dirty="0" err="1"/>
              <a:t>df</a:t>
            </a:r>
            <a:r>
              <a:rPr lang="en-US" dirty="0"/>
              <a:t> %&gt;%</a:t>
            </a:r>
          </a:p>
          <a:p>
            <a:r>
              <a:rPr lang="en-US" dirty="0"/>
              <a:t>  </a:t>
            </a:r>
            <a:r>
              <a:rPr lang="en-US" dirty="0" err="1"/>
              <a:t>ggplot</a:t>
            </a:r>
            <a:r>
              <a:rPr lang="en-US" dirty="0"/>
              <a:t>(</a:t>
            </a:r>
            <a:r>
              <a:rPr lang="en-US" dirty="0" err="1"/>
              <a:t>aes</a:t>
            </a:r>
            <a:r>
              <a:rPr lang="en-US" dirty="0"/>
              <a:t>(father, son)) +</a:t>
            </a:r>
          </a:p>
          <a:p>
            <a:r>
              <a:rPr lang="en-US" dirty="0"/>
              <a:t>  </a:t>
            </a:r>
            <a:r>
              <a:rPr lang="en-US" dirty="0" err="1"/>
              <a:t>geom_point</a:t>
            </a:r>
            <a:r>
              <a:rPr lang="en-US" dirty="0"/>
              <a:t>() +</a:t>
            </a:r>
          </a:p>
          <a:p>
            <a:r>
              <a:rPr lang="en-US" dirty="0"/>
              <a:t>  </a:t>
            </a:r>
            <a:r>
              <a:rPr lang="en-US" dirty="0" err="1"/>
              <a:t>geom_abline</a:t>
            </a:r>
            <a:r>
              <a:rPr lang="en-US" dirty="0"/>
              <a:t>(intercept = 0, slope = 1,</a:t>
            </a:r>
          </a:p>
          <a:p>
            <a:r>
              <a:rPr lang="en-US" dirty="0"/>
              <a:t>              alpha = .5) +</a:t>
            </a:r>
          </a:p>
          <a:p>
            <a:r>
              <a:rPr lang="en-US" dirty="0"/>
              <a:t>  annotate("text", x = 69, y = 70, </a:t>
            </a:r>
            <a:r>
              <a:rPr lang="en-US" dirty="0" err="1"/>
              <a:t>hjust</a:t>
            </a:r>
            <a:r>
              <a:rPr lang="en-US" dirty="0"/>
              <a:t> = 0,</a:t>
            </a:r>
          </a:p>
          <a:p>
            <a:r>
              <a:rPr lang="en-US" dirty="0"/>
              <a:t>           angle = 45,</a:t>
            </a:r>
          </a:p>
          <a:p>
            <a:r>
              <a:rPr lang="en-US" dirty="0"/>
              <a:t>           label = c("Expected if no regression to the mean"),</a:t>
            </a:r>
          </a:p>
          <a:p>
            <a:r>
              <a:rPr lang="en-US" dirty="0"/>
              <a:t>           alpha = .5) +</a:t>
            </a:r>
          </a:p>
          <a:p>
            <a:r>
              <a:rPr lang="en-US" dirty="0"/>
              <a:t>  labs(x = "Father's Height (in)",</a:t>
            </a:r>
          </a:p>
          <a:p>
            <a:r>
              <a:rPr lang="en-US" dirty="0"/>
              <a:t>       y = "Son's Height (in)") +</a:t>
            </a:r>
          </a:p>
          <a:p>
            <a:r>
              <a:rPr lang="en-US" dirty="0"/>
              <a:t>  </a:t>
            </a:r>
            <a:r>
              <a:rPr lang="en-US" dirty="0" err="1"/>
              <a:t>geom_abline</a:t>
            </a:r>
            <a:r>
              <a:rPr lang="en-US" dirty="0"/>
              <a:t>(intercept = 34.5, slope = .5,</a:t>
            </a:r>
          </a:p>
          <a:p>
            <a:r>
              <a:rPr lang="en-US" dirty="0"/>
              <a:t>              size = 1.5, </a:t>
            </a:r>
          </a:p>
          <a:p>
            <a:r>
              <a:rPr lang="en-US" dirty="0"/>
              <a:t>              color = "coral2",</a:t>
            </a:r>
          </a:p>
          <a:p>
            <a:r>
              <a:rPr lang="en-US" dirty="0"/>
              <a:t>              alpha = .8) +</a:t>
            </a:r>
          </a:p>
          <a:p>
            <a:r>
              <a:rPr lang="en-US" dirty="0"/>
              <a:t>  annotate("text", x = 63, y = 67, </a:t>
            </a:r>
            <a:r>
              <a:rPr lang="en-US" dirty="0" err="1"/>
              <a:t>hjust</a:t>
            </a:r>
            <a:r>
              <a:rPr lang="en-US" dirty="0"/>
              <a:t> = 0,</a:t>
            </a:r>
          </a:p>
          <a:p>
            <a:r>
              <a:rPr lang="en-US" dirty="0"/>
              <a:t>           angle = 24,</a:t>
            </a:r>
          </a:p>
          <a:p>
            <a:r>
              <a:rPr lang="en-US" dirty="0"/>
              <a:t>           label = c("Actual best fitting line"),</a:t>
            </a:r>
          </a:p>
          <a:p>
            <a:r>
              <a:rPr lang="en-US" dirty="0"/>
              <a:t>           color = "coral3")</a:t>
            </a:r>
          </a:p>
        </p:txBody>
      </p:sp>
      <p:sp>
        <p:nvSpPr>
          <p:cNvPr id="4" name="Slide Number Placeholder 3"/>
          <p:cNvSpPr>
            <a:spLocks noGrp="1"/>
          </p:cNvSpPr>
          <p:nvPr>
            <p:ph type="sldNum" sz="quarter" idx="10"/>
          </p:nvPr>
        </p:nvSpPr>
        <p:spPr/>
        <p:txBody>
          <a:bodyPr/>
          <a:lstStyle/>
          <a:p>
            <a:fld id="{E936A86A-7E4A-3C48-B2A1-2DF2756BB45D}" type="slidenum">
              <a:rPr lang="en-US" smtClean="0"/>
              <a:t>23</a:t>
            </a:fld>
            <a:endParaRPr lang="en-US"/>
          </a:p>
        </p:txBody>
      </p:sp>
    </p:spTree>
    <p:extLst>
      <p:ext uri="{BB962C8B-B14F-4D97-AF65-F5344CB8AC3E}">
        <p14:creationId xmlns:p14="http://schemas.microsoft.com/office/powerpoint/2010/main" val="494766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a:t>
            </a:r>
            <a:r>
              <a:rPr lang="en-US" dirty="0" err="1"/>
              <a:t>tidyverse</a:t>
            </a:r>
            <a:r>
              <a:rPr lang="en-US" dirty="0"/>
              <a:t>)</a:t>
            </a:r>
          </a:p>
          <a:p>
            <a:endParaRPr lang="en-US" dirty="0"/>
          </a:p>
          <a:p>
            <a:r>
              <a:rPr lang="en-US" dirty="0" err="1"/>
              <a:t>set.seed</a:t>
            </a:r>
            <a:r>
              <a:rPr lang="en-US" dirty="0"/>
              <a:t>(843)</a:t>
            </a:r>
          </a:p>
          <a:p>
            <a:r>
              <a:rPr lang="en-US" dirty="0" err="1"/>
              <a:t>df</a:t>
            </a:r>
            <a:r>
              <a:rPr lang="en-US" dirty="0"/>
              <a:t> &lt;- </a:t>
            </a:r>
            <a:r>
              <a:rPr lang="en-US" dirty="0" err="1"/>
              <a:t>data_frame</a:t>
            </a:r>
            <a:r>
              <a:rPr lang="en-US" dirty="0"/>
              <a:t>(</a:t>
            </a:r>
          </a:p>
          <a:p>
            <a:r>
              <a:rPr lang="en-US" dirty="0"/>
              <a:t>  father = c(63,63,63,66,66,66,66,69,69,69,69,69,72,72,72,72,75,75,75),</a:t>
            </a:r>
          </a:p>
          <a:p>
            <a:r>
              <a:rPr lang="en-US" dirty="0"/>
              <a:t>  son    = c(63,66,69,63,66,69,72,63,66,69,72,75,66,69,72,75,69,72,75)</a:t>
            </a:r>
          </a:p>
          <a:p>
            <a:r>
              <a:rPr lang="en-US" dirty="0"/>
              <a:t>)</a:t>
            </a:r>
          </a:p>
          <a:p>
            <a:endParaRPr lang="en-US" dirty="0"/>
          </a:p>
          <a:p>
            <a:r>
              <a:rPr lang="en-US" dirty="0" err="1"/>
              <a:t>df</a:t>
            </a:r>
            <a:r>
              <a:rPr lang="en-US" dirty="0"/>
              <a:t> %&gt;%</a:t>
            </a:r>
          </a:p>
          <a:p>
            <a:r>
              <a:rPr lang="en-US" dirty="0"/>
              <a:t>  </a:t>
            </a:r>
            <a:r>
              <a:rPr lang="en-US" dirty="0" err="1"/>
              <a:t>ggplot</a:t>
            </a:r>
            <a:r>
              <a:rPr lang="en-US" dirty="0"/>
              <a:t>(</a:t>
            </a:r>
            <a:r>
              <a:rPr lang="en-US" dirty="0" err="1"/>
              <a:t>aes</a:t>
            </a:r>
            <a:r>
              <a:rPr lang="en-US" dirty="0"/>
              <a:t>(father, son)) +</a:t>
            </a:r>
          </a:p>
          <a:p>
            <a:r>
              <a:rPr lang="en-US" dirty="0"/>
              <a:t>  </a:t>
            </a:r>
            <a:r>
              <a:rPr lang="en-US" dirty="0" err="1"/>
              <a:t>geom_point</a:t>
            </a:r>
            <a:r>
              <a:rPr lang="en-US" dirty="0"/>
              <a:t>() +</a:t>
            </a:r>
          </a:p>
          <a:p>
            <a:r>
              <a:rPr lang="en-US" dirty="0"/>
              <a:t>  </a:t>
            </a:r>
            <a:r>
              <a:rPr lang="en-US" dirty="0" err="1"/>
              <a:t>geom_abline</a:t>
            </a:r>
            <a:r>
              <a:rPr lang="en-US" dirty="0"/>
              <a:t>(intercept = 0, slope = 1,</a:t>
            </a:r>
          </a:p>
          <a:p>
            <a:r>
              <a:rPr lang="en-US" dirty="0"/>
              <a:t>              alpha = .5) +</a:t>
            </a:r>
          </a:p>
          <a:p>
            <a:r>
              <a:rPr lang="en-US" dirty="0"/>
              <a:t>  annotate("text", x = 69, y = 70, </a:t>
            </a:r>
            <a:r>
              <a:rPr lang="en-US" dirty="0" err="1"/>
              <a:t>hjust</a:t>
            </a:r>
            <a:r>
              <a:rPr lang="en-US" dirty="0"/>
              <a:t> = 0,</a:t>
            </a:r>
          </a:p>
          <a:p>
            <a:r>
              <a:rPr lang="en-US" dirty="0"/>
              <a:t>           angle = 45,</a:t>
            </a:r>
          </a:p>
          <a:p>
            <a:r>
              <a:rPr lang="en-US" dirty="0"/>
              <a:t>           label = c("Expected if no regression to the mean"),</a:t>
            </a:r>
          </a:p>
          <a:p>
            <a:r>
              <a:rPr lang="en-US" dirty="0"/>
              <a:t>           alpha = .5) +</a:t>
            </a:r>
          </a:p>
          <a:p>
            <a:r>
              <a:rPr lang="en-US" dirty="0"/>
              <a:t>  labs(x = "Father's Height (in)",</a:t>
            </a:r>
          </a:p>
          <a:p>
            <a:r>
              <a:rPr lang="en-US" dirty="0"/>
              <a:t>       y = "Son's Height (in)") +</a:t>
            </a:r>
          </a:p>
          <a:p>
            <a:r>
              <a:rPr lang="en-US" dirty="0"/>
              <a:t>  </a:t>
            </a:r>
            <a:r>
              <a:rPr lang="en-US" dirty="0" err="1"/>
              <a:t>geom_abline</a:t>
            </a:r>
            <a:r>
              <a:rPr lang="en-US" dirty="0"/>
              <a:t>(intercept = 34.5, slope = .5,</a:t>
            </a:r>
          </a:p>
          <a:p>
            <a:r>
              <a:rPr lang="en-US" dirty="0"/>
              <a:t>              size = 1.5, </a:t>
            </a:r>
          </a:p>
          <a:p>
            <a:r>
              <a:rPr lang="en-US" dirty="0"/>
              <a:t>              color = "coral2",</a:t>
            </a:r>
          </a:p>
          <a:p>
            <a:r>
              <a:rPr lang="en-US" dirty="0"/>
              <a:t>              alpha = .8) +</a:t>
            </a:r>
          </a:p>
          <a:p>
            <a:r>
              <a:rPr lang="en-US" dirty="0"/>
              <a:t>  annotate("text", x = 63, y = 67, </a:t>
            </a:r>
            <a:r>
              <a:rPr lang="en-US" dirty="0" err="1"/>
              <a:t>hjust</a:t>
            </a:r>
            <a:r>
              <a:rPr lang="en-US" dirty="0"/>
              <a:t> = 0,</a:t>
            </a:r>
          </a:p>
          <a:p>
            <a:r>
              <a:rPr lang="en-US" dirty="0"/>
              <a:t>           angle = 24,</a:t>
            </a:r>
          </a:p>
          <a:p>
            <a:r>
              <a:rPr lang="en-US" dirty="0"/>
              <a:t>           label = c("Actual best fitting line"),</a:t>
            </a:r>
          </a:p>
          <a:p>
            <a:r>
              <a:rPr lang="en-US" dirty="0"/>
              <a:t>           color = "coral3")</a:t>
            </a:r>
          </a:p>
        </p:txBody>
      </p:sp>
      <p:sp>
        <p:nvSpPr>
          <p:cNvPr id="4" name="Slide Number Placeholder 3"/>
          <p:cNvSpPr>
            <a:spLocks noGrp="1"/>
          </p:cNvSpPr>
          <p:nvPr>
            <p:ph type="sldNum" sz="quarter" idx="10"/>
          </p:nvPr>
        </p:nvSpPr>
        <p:spPr/>
        <p:txBody>
          <a:bodyPr/>
          <a:lstStyle/>
          <a:p>
            <a:fld id="{E936A86A-7E4A-3C48-B2A1-2DF2756BB45D}" type="slidenum">
              <a:rPr lang="en-US" smtClean="0"/>
              <a:t>24</a:t>
            </a:fld>
            <a:endParaRPr lang="en-US"/>
          </a:p>
        </p:txBody>
      </p:sp>
    </p:spTree>
    <p:extLst>
      <p:ext uri="{BB962C8B-B14F-4D97-AF65-F5344CB8AC3E}">
        <p14:creationId xmlns:p14="http://schemas.microsoft.com/office/powerpoint/2010/main" val="287167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https://calpolystat2.shinyapps.io/3d_regression/</a:t>
            </a:r>
          </a:p>
        </p:txBody>
      </p:sp>
      <p:sp>
        <p:nvSpPr>
          <p:cNvPr id="4" name="Slide Number Placeholder 3"/>
          <p:cNvSpPr>
            <a:spLocks noGrp="1"/>
          </p:cNvSpPr>
          <p:nvPr>
            <p:ph type="sldNum" sz="quarter" idx="10"/>
          </p:nvPr>
        </p:nvSpPr>
        <p:spPr/>
        <p:txBody>
          <a:bodyPr/>
          <a:lstStyle/>
          <a:p>
            <a:fld id="{E936A86A-7E4A-3C48-B2A1-2DF2756BB45D}" type="slidenum">
              <a:rPr lang="en-US" smtClean="0"/>
              <a:t>26</a:t>
            </a:fld>
            <a:endParaRPr lang="en-US"/>
          </a:p>
        </p:txBody>
      </p:sp>
    </p:spTree>
    <p:extLst>
      <p:ext uri="{BB962C8B-B14F-4D97-AF65-F5344CB8AC3E}">
        <p14:creationId xmlns:p14="http://schemas.microsoft.com/office/powerpoint/2010/main" val="198247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17</a:t>
            </a:r>
          </a:p>
        </p:txBody>
      </p:sp>
      <p:sp>
        <p:nvSpPr>
          <p:cNvPr id="4" name="Slide Number Placeholder 3"/>
          <p:cNvSpPr>
            <a:spLocks noGrp="1"/>
          </p:cNvSpPr>
          <p:nvPr>
            <p:ph type="sldNum" sz="quarter" idx="10"/>
          </p:nvPr>
        </p:nvSpPr>
        <p:spPr/>
        <p:txBody>
          <a:bodyPr/>
          <a:lstStyle/>
          <a:p>
            <a:fld id="{E936A86A-7E4A-3C48-B2A1-2DF2756BB45D}" type="slidenum">
              <a:rPr lang="en-US" smtClean="0"/>
              <a:t>3</a:t>
            </a:fld>
            <a:endParaRPr lang="en-US"/>
          </a:p>
        </p:txBody>
      </p:sp>
    </p:spTree>
    <p:extLst>
      <p:ext uri="{BB962C8B-B14F-4D97-AF65-F5344CB8AC3E}">
        <p14:creationId xmlns:p14="http://schemas.microsoft.com/office/powerpoint/2010/main" val="356344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17</a:t>
            </a:r>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4</a:t>
            </a:fld>
            <a:endParaRPr lang="en-US"/>
          </a:p>
        </p:txBody>
      </p:sp>
    </p:spTree>
    <p:extLst>
      <p:ext uri="{BB962C8B-B14F-4D97-AF65-F5344CB8AC3E}">
        <p14:creationId xmlns:p14="http://schemas.microsoft.com/office/powerpoint/2010/main" val="97942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 i.e., no other regression line will produce a smaller amount of error when applied to this particular data</a:t>
            </a:r>
          </a:p>
          <a:p>
            <a:endParaRPr lang="en-US" dirty="0"/>
          </a:p>
          <a:p>
            <a:r>
              <a:rPr lang="en-US" dirty="0"/>
              <a:t>y-hat = estimated value of y (given the regression equation) e^2 = the error term or residuals</a:t>
            </a:r>
          </a:p>
        </p:txBody>
      </p:sp>
      <p:sp>
        <p:nvSpPr>
          <p:cNvPr id="4" name="Slide Number Placeholder 3"/>
          <p:cNvSpPr>
            <a:spLocks noGrp="1"/>
          </p:cNvSpPr>
          <p:nvPr>
            <p:ph type="sldNum" sz="quarter" idx="10"/>
          </p:nvPr>
        </p:nvSpPr>
        <p:spPr/>
        <p:txBody>
          <a:bodyPr/>
          <a:lstStyle/>
          <a:p>
            <a:fld id="{E936A86A-7E4A-3C48-B2A1-2DF2756BB45D}" type="slidenum">
              <a:rPr lang="en-US" smtClean="0"/>
              <a:t>5</a:t>
            </a:fld>
            <a:endParaRPr lang="en-US"/>
          </a:p>
        </p:txBody>
      </p:sp>
    </p:spTree>
    <p:extLst>
      <p:ext uri="{BB962C8B-B14F-4D97-AF65-F5344CB8AC3E}">
        <p14:creationId xmlns:p14="http://schemas.microsoft.com/office/powerpoint/2010/main" val="72779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find b1 is to multiply the correlation coefficient </a:t>
            </a:r>
            <a:r>
              <a:rPr lang="en-US" dirty="0" err="1"/>
              <a:t>Rxy</a:t>
            </a:r>
            <a:r>
              <a:rPr lang="en-US" dirty="0"/>
              <a:t> by the SD of x over the SD of y</a:t>
            </a:r>
          </a:p>
        </p:txBody>
      </p:sp>
      <p:sp>
        <p:nvSpPr>
          <p:cNvPr id="4" name="Slide Number Placeholder 3"/>
          <p:cNvSpPr>
            <a:spLocks noGrp="1"/>
          </p:cNvSpPr>
          <p:nvPr>
            <p:ph type="sldNum" sz="quarter" idx="10"/>
          </p:nvPr>
        </p:nvSpPr>
        <p:spPr/>
        <p:txBody>
          <a:bodyPr/>
          <a:lstStyle/>
          <a:p>
            <a:fld id="{E936A86A-7E4A-3C48-B2A1-2DF2756BB45D}" type="slidenum">
              <a:rPr lang="en-US" smtClean="0"/>
              <a:t>6</a:t>
            </a:fld>
            <a:endParaRPr lang="en-US"/>
          </a:p>
        </p:txBody>
      </p:sp>
    </p:spTree>
    <p:extLst>
      <p:ext uri="{BB962C8B-B14F-4D97-AF65-F5344CB8AC3E}">
        <p14:creationId xmlns:p14="http://schemas.microsoft.com/office/powerpoint/2010/main" val="332929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A86A-7E4A-3C48-B2A1-2DF2756BB45D}" type="slidenum">
              <a:rPr lang="en-US" smtClean="0"/>
              <a:t>7</a:t>
            </a:fld>
            <a:endParaRPr lang="en-US"/>
          </a:p>
        </p:txBody>
      </p:sp>
    </p:spTree>
    <p:extLst>
      <p:ext uri="{BB962C8B-B14F-4D97-AF65-F5344CB8AC3E}">
        <p14:creationId xmlns:p14="http://schemas.microsoft.com/office/powerpoint/2010/main" val="157101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A86A-7E4A-3C48-B2A1-2DF2756BB45D}" type="slidenum">
              <a:rPr lang="en-US" smtClean="0"/>
              <a:t>8</a:t>
            </a:fld>
            <a:endParaRPr lang="en-US"/>
          </a:p>
        </p:txBody>
      </p:sp>
    </p:spTree>
    <p:extLst>
      <p:ext uri="{BB962C8B-B14F-4D97-AF65-F5344CB8AC3E}">
        <p14:creationId xmlns:p14="http://schemas.microsoft.com/office/powerpoint/2010/main" val="343904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17</a:t>
            </a:r>
          </a:p>
        </p:txBody>
      </p:sp>
      <p:sp>
        <p:nvSpPr>
          <p:cNvPr id="4" name="Slide Number Placeholder 3"/>
          <p:cNvSpPr>
            <a:spLocks noGrp="1"/>
          </p:cNvSpPr>
          <p:nvPr>
            <p:ph type="sldNum" sz="quarter" idx="10"/>
          </p:nvPr>
        </p:nvSpPr>
        <p:spPr/>
        <p:txBody>
          <a:bodyPr/>
          <a:lstStyle/>
          <a:p>
            <a:fld id="{E936A86A-7E4A-3C48-B2A1-2DF2756BB45D}" type="slidenum">
              <a:rPr lang="en-US" smtClean="0"/>
              <a:t>9</a:t>
            </a:fld>
            <a:endParaRPr lang="en-US"/>
          </a:p>
        </p:txBody>
      </p:sp>
    </p:spTree>
    <p:extLst>
      <p:ext uri="{BB962C8B-B14F-4D97-AF65-F5344CB8AC3E}">
        <p14:creationId xmlns:p14="http://schemas.microsoft.com/office/powerpoint/2010/main" val="76164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233868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403830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288356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90608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954046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334196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12DC49-C670-974F-B190-E41673B9A07F}"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1303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2DC49-C670-974F-B190-E41673B9A07F}"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4014455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12DC49-C670-974F-B190-E41673B9A07F}"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7463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DC49-C670-974F-B190-E41673B9A07F}"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094711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12DC49-C670-974F-B190-E41673B9A07F}"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382175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2277696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12DC49-C670-974F-B190-E41673B9A07F}"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734098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700643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56930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2DC49-C670-974F-B190-E41673B9A07F}"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80622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12DC49-C670-974F-B190-E41673B9A07F}"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5770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2DC49-C670-974F-B190-E41673B9A07F}"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57784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12DC49-C670-974F-B190-E41673B9A07F}"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266035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DC49-C670-974F-B190-E41673B9A07F}"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259233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12DC49-C670-974F-B190-E41673B9A07F}"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65682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12DC49-C670-974F-B190-E41673B9A07F}"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293839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2DC49-C670-974F-B190-E41673B9A07F}" type="datetimeFigureOut">
              <a:rPr lang="en-US" smtClean="0"/>
              <a:t>6/1/20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3928-1E09-6148-A81F-87CAAD32FCC6}" type="slidenum">
              <a:rPr lang="en-US" smtClean="0"/>
              <a:t>‹#›</a:t>
            </a:fld>
            <a:endParaRPr lang="en-US"/>
          </a:p>
        </p:txBody>
      </p:sp>
    </p:spTree>
    <p:extLst>
      <p:ext uri="{BB962C8B-B14F-4D97-AF65-F5344CB8AC3E}">
        <p14:creationId xmlns:p14="http://schemas.microsoft.com/office/powerpoint/2010/main" val="1727473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7E79">
                <a:alpha val="90000"/>
              </a:srgbClr>
            </a:gs>
            <a:gs pos="99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2DC49-C670-974F-B190-E41673B9A07F}" type="datetimeFigureOut">
              <a:rPr lang="en-US" smtClean="0"/>
              <a:t>6/1/20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3928-1E09-6148-A81F-87CAAD32FCC6}" type="slidenum">
              <a:rPr lang="en-US" smtClean="0"/>
              <a:t>‹#›</a:t>
            </a:fld>
            <a:endParaRPr lang="en-US"/>
          </a:p>
        </p:txBody>
      </p:sp>
    </p:spTree>
    <p:extLst>
      <p:ext uri="{BB962C8B-B14F-4D97-AF65-F5344CB8AC3E}">
        <p14:creationId xmlns:p14="http://schemas.microsoft.com/office/powerpoint/2010/main" val="2360817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customXml" Target="../ink/ink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r-statistics.co/Linear-Regression.html" TargetMode="External"/><Relationship Id="rId2" Type="http://schemas.openxmlformats.org/officeDocument/2006/relationships/hyperlink" Target="https://stattrek.com/regression/linear-regression.aspx?tutorial=re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7E79">
                <a:alpha val="90000"/>
              </a:srgbClr>
            </a:gs>
            <a:gs pos="98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D389FE-113B-F64E-BDDE-C2CBE5034FB1}"/>
              </a:ext>
            </a:extLst>
          </p:cNvPr>
          <p:cNvPicPr>
            <a:picLocks noChangeAspect="1"/>
          </p:cNvPicPr>
          <p:nvPr/>
        </p:nvPicPr>
        <p:blipFill>
          <a:blip r:embed="rId3"/>
          <a:stretch>
            <a:fillRect/>
          </a:stretch>
        </p:blipFill>
        <p:spPr>
          <a:xfrm>
            <a:off x="4673600" y="423743"/>
            <a:ext cx="7224184" cy="6027034"/>
          </a:xfrm>
          <a:prstGeom prst="rect">
            <a:avLst/>
          </a:prstGeom>
        </p:spPr>
      </p:pic>
      <p:sp>
        <p:nvSpPr>
          <p:cNvPr id="7" name="TextBox 6">
            <a:extLst>
              <a:ext uri="{FF2B5EF4-FFF2-40B4-BE49-F238E27FC236}">
                <a16:creationId xmlns:a16="http://schemas.microsoft.com/office/drawing/2014/main" id="{67CD5F1F-4337-B943-BC81-A05E38D93416}"/>
              </a:ext>
            </a:extLst>
          </p:cNvPr>
          <p:cNvSpPr txBox="1"/>
          <p:nvPr/>
        </p:nvSpPr>
        <p:spPr>
          <a:xfrm>
            <a:off x="376244" y="2150534"/>
            <a:ext cx="4092787" cy="2123658"/>
          </a:xfrm>
          <a:prstGeom prst="rect">
            <a:avLst/>
          </a:prstGeom>
          <a:noFill/>
        </p:spPr>
        <p:txBody>
          <a:bodyPr wrap="none" rtlCol="0">
            <a:spAutoFit/>
          </a:bodyPr>
          <a:lstStyle/>
          <a:p>
            <a:pPr algn="r"/>
            <a:r>
              <a:rPr lang="en-US" sz="6600" b="1" dirty="0">
                <a:latin typeface="Tahoma" panose="020B0604030504040204" pitchFamily="34" charset="0"/>
                <a:ea typeface="Tahoma" panose="020B0604030504040204" pitchFamily="34" charset="0"/>
                <a:cs typeface="Tahoma" panose="020B0604030504040204" pitchFamily="34" charset="0"/>
              </a:rPr>
              <a:t>Welcome</a:t>
            </a:r>
          </a:p>
          <a:p>
            <a:pPr algn="r"/>
            <a:r>
              <a:rPr lang="en-US" sz="6600" b="1" dirty="0">
                <a:latin typeface="Tahoma" panose="020B0604030504040204" pitchFamily="34" charset="0"/>
                <a:ea typeface="Tahoma" panose="020B0604030504040204" pitchFamily="34" charset="0"/>
                <a:cs typeface="Tahoma" panose="020B0604030504040204" pitchFamily="34" charset="0"/>
              </a:rPr>
              <a:t>Back!</a:t>
            </a:r>
          </a:p>
        </p:txBody>
      </p:sp>
    </p:spTree>
    <p:extLst>
      <p:ext uri="{BB962C8B-B14F-4D97-AF65-F5344CB8AC3E}">
        <p14:creationId xmlns:p14="http://schemas.microsoft.com/office/powerpoint/2010/main" val="19013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CBD4706-9392-6F4B-9590-74C207BE6E7A}"/>
                  </a:ext>
                </a:extLst>
              </p:cNvPr>
              <p:cNvSpPr txBox="1"/>
              <p:nvPr/>
            </p:nvSpPr>
            <p:spPr>
              <a:xfrm>
                <a:off x="603250" y="1948741"/>
                <a:ext cx="6070600" cy="1077218"/>
              </a:xfrm>
              <a:prstGeom prst="rect">
                <a:avLst/>
              </a:prstGeom>
              <a:noFill/>
            </p:spPr>
            <p:txBody>
              <a:bodyPr wrap="square" rtlCol="0">
                <a:spAutoFit/>
              </a:bodyPr>
              <a:lstStyle/>
              <a:p>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Our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𝑌</m:t>
                        </m:r>
                      </m:e>
                      <m:sub>
                        <m:r>
                          <a:rPr lang="en-US" sz="3200" b="0" i="1" smtClean="0">
                            <a:solidFill>
                              <a:schemeClr val="tx1"/>
                            </a:solidFill>
                            <a:latin typeface="Cambria Math" panose="02040503050406030204" pitchFamily="18" charset="0"/>
                          </a:rPr>
                          <m:t>𝑖</m:t>
                        </m:r>
                      </m:sub>
                    </m:sSub>
                  </m:oMath>
                </a14:m>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values can be separated into three parts:  </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 name="TextBox 2">
                <a:extLst>
                  <a:ext uri="{FF2B5EF4-FFF2-40B4-BE49-F238E27FC236}">
                    <a16:creationId xmlns:a16="http://schemas.microsoft.com/office/drawing/2014/main" id="{6CBD4706-9392-6F4B-9590-74C207BE6E7A}"/>
                  </a:ext>
                </a:extLst>
              </p:cNvPr>
              <p:cNvSpPr txBox="1">
                <a:spLocks noRot="1" noChangeAspect="1" noMove="1" noResize="1" noEditPoints="1" noAdjustHandles="1" noChangeArrowheads="1" noChangeShapeType="1" noTextEdit="1"/>
              </p:cNvSpPr>
              <p:nvPr/>
            </p:nvSpPr>
            <p:spPr>
              <a:xfrm>
                <a:off x="603250" y="1948741"/>
                <a:ext cx="6070600" cy="1077218"/>
              </a:xfrm>
              <a:prstGeom prst="rect">
                <a:avLst/>
              </a:prstGeom>
              <a:blipFill>
                <a:blip r:embed="rId3"/>
                <a:stretch>
                  <a:fillRect l="-2720" t="-6977" b="-17442"/>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0FC30363-CDB9-3844-B630-43EBEC0B2776}"/>
              </a:ext>
            </a:extLst>
          </p:cNvPr>
          <p:cNvSpPr>
            <a:spLocks noGrp="1"/>
          </p:cNvSpPr>
          <p:nvPr>
            <p:ph type="title"/>
          </p:nvPr>
        </p:nvSpPr>
        <p:spPr>
          <a:xfrm>
            <a:off x="603250" y="417395"/>
            <a:ext cx="10515600" cy="1325563"/>
          </a:xfrm>
        </p:spPr>
        <p:txBody>
          <a:bodyPr>
            <a:no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More on Residuals</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B3EEAAB-C90C-DF4B-A82D-D43D3032BBC4}"/>
                  </a:ext>
                </a:extLst>
              </p:cNvPr>
              <p:cNvSpPr txBox="1"/>
              <p:nvPr/>
            </p:nvSpPr>
            <p:spPr>
              <a:xfrm>
                <a:off x="965200" y="3329138"/>
                <a:ext cx="5256119"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𝑌</m:t>
                          </m:r>
                        </m:e>
                        <m:sub>
                          <m:r>
                            <a:rPr lang="en-US" sz="3200" i="1">
                              <a:solidFill>
                                <a:schemeClr val="tx1"/>
                              </a:solidFill>
                              <a:latin typeface="Cambria Math" panose="02040503050406030204" pitchFamily="18" charset="0"/>
                            </a:rPr>
                            <m:t>𝑖</m:t>
                          </m:r>
                        </m:sub>
                      </m:sSub>
                      <m:r>
                        <a:rPr lang="en-US" sz="3200" b="0" i="1" smtClean="0">
                          <a:solidFill>
                            <a:schemeClr val="tx1"/>
                          </a:solidFill>
                          <a:latin typeface="Cambria Math" panose="02040503050406030204" pitchFamily="18" charset="0"/>
                        </a:rPr>
                        <m:t>=</m:t>
                      </m:r>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𝑌</m:t>
                          </m:r>
                        </m:e>
                      </m:acc>
                      <m:r>
                        <a:rPr lang="en-US" sz="3200" b="0" i="1" smtClean="0">
                          <a:solidFill>
                            <a:schemeClr val="tx1"/>
                          </a:solidFill>
                          <a:latin typeface="Cambria Math" panose="02040503050406030204" pitchFamily="18" charset="0"/>
                        </a:rPr>
                        <m:t>+</m:t>
                      </m:r>
                      <m:d>
                        <m:dPr>
                          <m:ctrlPr>
                            <a:rPr lang="en-US" sz="3200" b="0" i="1" smtClean="0">
                              <a:solidFill>
                                <a:schemeClr val="accent3"/>
                              </a:solidFill>
                              <a:latin typeface="Cambria Math" panose="02040503050406030204" pitchFamily="18" charset="0"/>
                            </a:rPr>
                          </m:ctrlPr>
                        </m:dPr>
                        <m:e>
                          <m:acc>
                            <m:accPr>
                              <m:chr m:val="̂"/>
                              <m:ctrlPr>
                                <a:rPr lang="en-US" sz="3200" b="0" i="1" smtClean="0">
                                  <a:solidFill>
                                    <a:schemeClr val="accent3"/>
                                  </a:solidFill>
                                  <a:latin typeface="Cambria Math" panose="02040503050406030204" pitchFamily="18" charset="0"/>
                                </a:rPr>
                              </m:ctrlPr>
                            </m:accPr>
                            <m:e>
                              <m:sSub>
                                <m:sSubPr>
                                  <m:ctrlPr>
                                    <a:rPr lang="en-US" sz="3200" i="1">
                                      <a:solidFill>
                                        <a:schemeClr val="accent3"/>
                                      </a:solidFill>
                                      <a:latin typeface="Cambria Math" panose="02040503050406030204" pitchFamily="18" charset="0"/>
                                    </a:rPr>
                                  </m:ctrlPr>
                                </m:sSubPr>
                                <m:e>
                                  <m:r>
                                    <a:rPr lang="en-US" sz="3200" i="1">
                                      <a:solidFill>
                                        <a:schemeClr val="accent3"/>
                                      </a:solidFill>
                                      <a:latin typeface="Cambria Math" panose="02040503050406030204" pitchFamily="18" charset="0"/>
                                    </a:rPr>
                                    <m:t>𝑌</m:t>
                                  </m:r>
                                </m:e>
                                <m:sub>
                                  <m:r>
                                    <a:rPr lang="en-US" sz="3200" i="1">
                                      <a:solidFill>
                                        <a:schemeClr val="accent3"/>
                                      </a:solidFill>
                                      <a:latin typeface="Cambria Math" panose="02040503050406030204" pitchFamily="18" charset="0"/>
                                    </a:rPr>
                                    <m:t>𝑖</m:t>
                                  </m:r>
                                </m:sub>
                              </m:sSub>
                            </m:e>
                          </m:acc>
                          <m:r>
                            <a:rPr lang="en-US" sz="3200" b="0" i="1" smtClean="0">
                              <a:solidFill>
                                <a:schemeClr val="accent3"/>
                              </a:solidFill>
                              <a:latin typeface="Cambria Math" panose="02040503050406030204" pitchFamily="18" charset="0"/>
                            </a:rPr>
                            <m:t> −</m:t>
                          </m:r>
                          <m:acc>
                            <m:accPr>
                              <m:chr m:val="̅"/>
                              <m:ctrlPr>
                                <a:rPr lang="en-US" sz="3200" i="1">
                                  <a:solidFill>
                                    <a:schemeClr val="accent3"/>
                                  </a:solidFill>
                                  <a:latin typeface="Cambria Math" panose="02040503050406030204" pitchFamily="18" charset="0"/>
                                </a:rPr>
                              </m:ctrlPr>
                            </m:accPr>
                            <m:e>
                              <m:r>
                                <a:rPr lang="en-US" sz="3200" i="1">
                                  <a:solidFill>
                                    <a:schemeClr val="accent3"/>
                                  </a:solidFill>
                                  <a:latin typeface="Cambria Math" panose="02040503050406030204" pitchFamily="18" charset="0"/>
                                </a:rPr>
                                <m:t>𝑌</m:t>
                              </m:r>
                            </m:e>
                          </m:acc>
                        </m:e>
                      </m:d>
                      <m:r>
                        <a:rPr lang="en-US" sz="3200" b="0" i="1" smtClean="0">
                          <a:solidFill>
                            <a:schemeClr val="tx1"/>
                          </a:solidFill>
                          <a:latin typeface="Cambria Math" panose="02040503050406030204" pitchFamily="18" charset="0"/>
                        </a:rPr>
                        <m:t>+</m:t>
                      </m:r>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𝑌</m:t>
                              </m:r>
                            </m:e>
                            <m:sub>
                              <m:r>
                                <a:rPr lang="en-US" sz="3200" b="0" i="1" smtClean="0">
                                  <a:solidFill>
                                    <a:srgbClr val="C00000"/>
                                  </a:solidFill>
                                  <a:latin typeface="Cambria Math" panose="02040503050406030204" pitchFamily="18" charset="0"/>
                                </a:rPr>
                                <m:t>𝑖</m:t>
                              </m:r>
                            </m:sub>
                          </m:sSub>
                          <m:r>
                            <a:rPr lang="en-US" sz="3200" b="0" i="1" smtClean="0">
                              <a:solidFill>
                                <a:srgbClr val="C00000"/>
                              </a:solidFill>
                              <a:latin typeface="Cambria Math" panose="02040503050406030204" pitchFamily="18" charset="0"/>
                            </a:rPr>
                            <m:t> −</m:t>
                          </m:r>
                          <m:acc>
                            <m:accPr>
                              <m:chr m:val="̂"/>
                              <m:ctrlPr>
                                <a:rPr lang="en-US" sz="3200" i="1">
                                  <a:solidFill>
                                    <a:srgbClr val="C00000"/>
                                  </a:solidFill>
                                  <a:latin typeface="Cambria Math" panose="02040503050406030204" pitchFamily="18" charset="0"/>
                                </a:rPr>
                              </m:ctrlPr>
                            </m:accPr>
                            <m:e>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panose="02040503050406030204" pitchFamily="18" charset="0"/>
                                    </a:rPr>
                                    <m:t>𝑌</m:t>
                                  </m:r>
                                </m:e>
                                <m:sub>
                                  <m:r>
                                    <a:rPr lang="en-US" sz="3200" i="1">
                                      <a:solidFill>
                                        <a:srgbClr val="C00000"/>
                                      </a:solidFill>
                                      <a:latin typeface="Cambria Math" panose="02040503050406030204" pitchFamily="18" charset="0"/>
                                    </a:rPr>
                                    <m:t>𝑖</m:t>
                                  </m:r>
                                </m:sub>
                              </m:sSub>
                            </m:e>
                          </m:acc>
                        </m:e>
                      </m:d>
                    </m:oMath>
                  </m:oMathPara>
                </a14:m>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TextBox 1">
                <a:extLst>
                  <a:ext uri="{FF2B5EF4-FFF2-40B4-BE49-F238E27FC236}">
                    <a16:creationId xmlns:a16="http://schemas.microsoft.com/office/drawing/2014/main" id="{FB3EEAAB-C90C-DF4B-A82D-D43D3032BBC4}"/>
                  </a:ext>
                </a:extLst>
              </p:cNvPr>
              <p:cNvSpPr txBox="1">
                <a:spLocks noRot="1" noChangeAspect="1" noMove="1" noResize="1" noEditPoints="1" noAdjustHandles="1" noChangeArrowheads="1" noChangeShapeType="1" noTextEdit="1"/>
              </p:cNvSpPr>
              <p:nvPr/>
            </p:nvSpPr>
            <p:spPr>
              <a:xfrm>
                <a:off x="965200" y="3329138"/>
                <a:ext cx="5256119" cy="555858"/>
              </a:xfrm>
              <a:prstGeom prst="rect">
                <a:avLst/>
              </a:prstGeom>
              <a:blipFill>
                <a:blip r:embed="rId4"/>
                <a:stretch>
                  <a:fillRect l="-1205" t="-15556" b="-2666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E385339-7D5E-454C-8E64-5CE49EA44832}"/>
              </a:ext>
            </a:extLst>
          </p:cNvPr>
          <p:cNvPicPr>
            <a:picLocks noChangeAspect="1"/>
          </p:cNvPicPr>
          <p:nvPr/>
        </p:nvPicPr>
        <p:blipFill>
          <a:blip r:embed="rId5"/>
          <a:stretch>
            <a:fillRect/>
          </a:stretch>
        </p:blipFill>
        <p:spPr>
          <a:xfrm>
            <a:off x="6716924" y="800100"/>
            <a:ext cx="5380182" cy="5380182"/>
          </a:xfrm>
          <a:prstGeom prst="rect">
            <a:avLst/>
          </a:prstGeom>
        </p:spPr>
      </p:pic>
      <p:grpSp>
        <p:nvGrpSpPr>
          <p:cNvPr id="20" name="Group 19">
            <a:extLst>
              <a:ext uri="{FF2B5EF4-FFF2-40B4-BE49-F238E27FC236}">
                <a16:creationId xmlns:a16="http://schemas.microsoft.com/office/drawing/2014/main" id="{50D09BF4-928D-D247-834B-EFE105B43FFC}"/>
              </a:ext>
            </a:extLst>
          </p:cNvPr>
          <p:cNvGrpSpPr/>
          <p:nvPr/>
        </p:nvGrpSpPr>
        <p:grpSpPr>
          <a:xfrm>
            <a:off x="2183155" y="3945936"/>
            <a:ext cx="2400300" cy="1214918"/>
            <a:chOff x="2183155" y="3945936"/>
            <a:chExt cx="2400300" cy="1214918"/>
          </a:xfrm>
        </p:grpSpPr>
        <p:sp>
          <p:nvSpPr>
            <p:cNvPr id="14" name="TextBox 13">
              <a:extLst>
                <a:ext uri="{FF2B5EF4-FFF2-40B4-BE49-F238E27FC236}">
                  <a16:creationId xmlns:a16="http://schemas.microsoft.com/office/drawing/2014/main" id="{78D39498-D810-9547-B9E5-77A5651D19B9}"/>
                </a:ext>
              </a:extLst>
            </p:cNvPr>
            <p:cNvSpPr txBox="1"/>
            <p:nvPr/>
          </p:nvSpPr>
          <p:spPr>
            <a:xfrm>
              <a:off x="2183155" y="4329857"/>
              <a:ext cx="2400300" cy="830997"/>
            </a:xfrm>
            <a:prstGeom prst="rect">
              <a:avLst/>
            </a:prstGeom>
            <a:noFill/>
          </p:spPr>
          <p:txBody>
            <a:bodyPr wrap="square" rtlCol="0">
              <a:spAutoFit/>
            </a:bodyPr>
            <a:lstStyle/>
            <a:p>
              <a:pPr algn="ct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Explained component</a:t>
              </a:r>
            </a:p>
          </p:txBody>
        </p:sp>
        <p:sp>
          <p:nvSpPr>
            <p:cNvPr id="13" name="Left Brace 12">
              <a:extLst>
                <a:ext uri="{FF2B5EF4-FFF2-40B4-BE49-F238E27FC236}">
                  <a16:creationId xmlns:a16="http://schemas.microsoft.com/office/drawing/2014/main" id="{F2C4C7B5-326D-B248-83D1-CB096798979A}"/>
                </a:ext>
              </a:extLst>
            </p:cNvPr>
            <p:cNvSpPr/>
            <p:nvPr/>
          </p:nvSpPr>
          <p:spPr>
            <a:xfrm rot="16200000">
              <a:off x="3222673" y="3375073"/>
              <a:ext cx="321264" cy="1462990"/>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grpSp>
        <p:nvGrpSpPr>
          <p:cNvPr id="21" name="Group 20">
            <a:extLst>
              <a:ext uri="{FF2B5EF4-FFF2-40B4-BE49-F238E27FC236}">
                <a16:creationId xmlns:a16="http://schemas.microsoft.com/office/drawing/2014/main" id="{9BF5EDE2-8531-7941-A514-55A1AC0D3F4C}"/>
              </a:ext>
            </a:extLst>
          </p:cNvPr>
          <p:cNvGrpSpPr/>
          <p:nvPr/>
        </p:nvGrpSpPr>
        <p:grpSpPr>
          <a:xfrm>
            <a:off x="4222750" y="3945936"/>
            <a:ext cx="2400300" cy="1550955"/>
            <a:chOff x="4222750" y="3945936"/>
            <a:chExt cx="2400300" cy="1550955"/>
          </a:xfrm>
        </p:grpSpPr>
        <p:sp>
          <p:nvSpPr>
            <p:cNvPr id="15" name="TextBox 14">
              <a:extLst>
                <a:ext uri="{FF2B5EF4-FFF2-40B4-BE49-F238E27FC236}">
                  <a16:creationId xmlns:a16="http://schemas.microsoft.com/office/drawing/2014/main" id="{692B4D3C-EA9A-C840-80E4-08868E1810A8}"/>
                </a:ext>
              </a:extLst>
            </p:cNvPr>
            <p:cNvSpPr txBox="1"/>
            <p:nvPr/>
          </p:nvSpPr>
          <p:spPr>
            <a:xfrm>
              <a:off x="4222750" y="4296562"/>
              <a:ext cx="2400300" cy="1200329"/>
            </a:xfrm>
            <a:prstGeom prst="rect">
              <a:avLst/>
            </a:prstGeom>
            <a:noFill/>
          </p:spPr>
          <p:txBody>
            <a:bodyPr wrap="square" rtlCol="0">
              <a:spAutoFit/>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Unexplained component</a:t>
              </a:r>
            </a:p>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(residuals)</a:t>
              </a:r>
            </a:p>
          </p:txBody>
        </p:sp>
        <p:sp>
          <p:nvSpPr>
            <p:cNvPr id="17" name="Left Brace 16">
              <a:extLst>
                <a:ext uri="{FF2B5EF4-FFF2-40B4-BE49-F238E27FC236}">
                  <a16:creationId xmlns:a16="http://schemas.microsoft.com/office/drawing/2014/main" id="{F962A76B-CEA6-DA4D-BE97-340D0060FD36}"/>
                </a:ext>
              </a:extLst>
            </p:cNvPr>
            <p:cNvSpPr/>
            <p:nvPr/>
          </p:nvSpPr>
          <p:spPr>
            <a:xfrm rot="16200000">
              <a:off x="5255230" y="3301111"/>
              <a:ext cx="321264" cy="1610913"/>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a:extLst>
              <a:ext uri="{FF2B5EF4-FFF2-40B4-BE49-F238E27FC236}">
                <a16:creationId xmlns:a16="http://schemas.microsoft.com/office/drawing/2014/main" id="{B0FB8096-FFB2-254B-89C0-891561740030}"/>
              </a:ext>
            </a:extLst>
          </p:cNvPr>
          <p:cNvGrpSpPr/>
          <p:nvPr/>
        </p:nvGrpSpPr>
        <p:grpSpPr>
          <a:xfrm>
            <a:off x="215900" y="3884996"/>
            <a:ext cx="2400300" cy="1387137"/>
            <a:chOff x="215900" y="3884996"/>
            <a:chExt cx="2400300" cy="1387137"/>
          </a:xfrm>
        </p:grpSpPr>
        <p:sp>
          <p:nvSpPr>
            <p:cNvPr id="12" name="TextBox 11">
              <a:extLst>
                <a:ext uri="{FF2B5EF4-FFF2-40B4-BE49-F238E27FC236}">
                  <a16:creationId xmlns:a16="http://schemas.microsoft.com/office/drawing/2014/main" id="{B40F62D9-81E0-0C4E-833D-D836B82352FA}"/>
                </a:ext>
              </a:extLst>
            </p:cNvPr>
            <p:cNvSpPr txBox="1"/>
            <p:nvPr/>
          </p:nvSpPr>
          <p:spPr>
            <a:xfrm>
              <a:off x="215900" y="4071804"/>
              <a:ext cx="2400300" cy="1200329"/>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The same for everyone (a constant)</a:t>
              </a:r>
            </a:p>
          </p:txBody>
        </p:sp>
        <p:cxnSp>
          <p:nvCxnSpPr>
            <p:cNvPr id="18" name="Straight Arrow Connector 17">
              <a:extLst>
                <a:ext uri="{FF2B5EF4-FFF2-40B4-BE49-F238E27FC236}">
                  <a16:creationId xmlns:a16="http://schemas.microsoft.com/office/drawing/2014/main" id="{52E6309C-C322-CB40-88D3-A98A7DB39167}"/>
                </a:ext>
              </a:extLst>
            </p:cNvPr>
            <p:cNvCxnSpPr/>
            <p:nvPr/>
          </p:nvCxnSpPr>
          <p:spPr>
            <a:xfrm flipV="1">
              <a:off x="1676400" y="3884996"/>
              <a:ext cx="203200" cy="2215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Elbow Connector 22">
            <a:extLst>
              <a:ext uri="{FF2B5EF4-FFF2-40B4-BE49-F238E27FC236}">
                <a16:creationId xmlns:a16="http://schemas.microsoft.com/office/drawing/2014/main" id="{187F6226-F7D2-3E43-9745-79260A0F1DB8}"/>
              </a:ext>
            </a:extLst>
          </p:cNvPr>
          <p:cNvCxnSpPr/>
          <p:nvPr/>
        </p:nvCxnSpPr>
        <p:spPr>
          <a:xfrm flipV="1">
            <a:off x="5410200" y="2705100"/>
            <a:ext cx="1212850" cy="469900"/>
          </a:xfrm>
          <a:prstGeom prst="bentConnector3">
            <a:avLst>
              <a:gd name="adj1" fmla="val 78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1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CBD4706-9392-6F4B-9590-74C207BE6E7A}"/>
                  </a:ext>
                </a:extLst>
              </p:cNvPr>
              <p:cNvSpPr txBox="1"/>
              <p:nvPr/>
            </p:nvSpPr>
            <p:spPr>
              <a:xfrm>
                <a:off x="608785" y="1915883"/>
                <a:ext cx="6070600" cy="107721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Our </a:t>
                </a:r>
                <a14:m>
                  <m:oMath xmlns:m="http://schemas.openxmlformats.org/officeDocument/2006/math">
                    <m:sSub>
                      <m:sSubPr>
                        <m:ctrlPr>
                          <a:rPr lang="en-US" sz="3200" i="1">
                            <a:solidFill>
                              <a:schemeClr val="accent1"/>
                            </a:solidFill>
                            <a:latin typeface="Cambria Math" panose="02040503050406030204" pitchFamily="18" charset="0"/>
                          </a:rPr>
                        </m:ctrlPr>
                      </m:sSubPr>
                      <m:e>
                        <m:r>
                          <a:rPr lang="en-US" sz="3200" b="0" i="1" smtClean="0">
                            <a:solidFill>
                              <a:schemeClr val="accent1"/>
                            </a:solidFill>
                            <a:latin typeface="Cambria Math" panose="02040503050406030204" pitchFamily="18" charset="0"/>
                          </a:rPr>
                          <m:t>𝑌</m:t>
                        </m:r>
                      </m:e>
                      <m:sub>
                        <m:r>
                          <a:rPr lang="en-US" sz="3200" b="0" i="1" smtClean="0">
                            <a:solidFill>
                              <a:schemeClr val="accent1"/>
                            </a:solidFill>
                            <a:latin typeface="Cambria Math" panose="02040503050406030204" pitchFamily="18" charset="0"/>
                          </a:rPr>
                          <m:t>𝑖</m:t>
                        </m:r>
                      </m:sub>
                    </m:sSub>
                  </m:oMath>
                </a14:m>
                <a:r>
                  <a:rPr lang="en-US" sz="3200" dirty="0">
                    <a:latin typeface="Tahoma" panose="020B0604030504040204" pitchFamily="34" charset="0"/>
                    <a:ea typeface="Tahoma" panose="020B0604030504040204" pitchFamily="34" charset="0"/>
                    <a:cs typeface="Tahoma" panose="020B0604030504040204" pitchFamily="34" charset="0"/>
                  </a:rPr>
                  <a:t> values can be separated into three parts:  </a:t>
                </a:r>
                <a:endParaRPr lang="en-US" sz="14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 name="TextBox 2">
                <a:extLst>
                  <a:ext uri="{FF2B5EF4-FFF2-40B4-BE49-F238E27FC236}">
                    <a16:creationId xmlns:a16="http://schemas.microsoft.com/office/drawing/2014/main" id="{6CBD4706-9392-6F4B-9590-74C207BE6E7A}"/>
                  </a:ext>
                </a:extLst>
              </p:cNvPr>
              <p:cNvSpPr txBox="1">
                <a:spLocks noRot="1" noChangeAspect="1" noMove="1" noResize="1" noEditPoints="1" noAdjustHandles="1" noChangeArrowheads="1" noChangeShapeType="1" noTextEdit="1"/>
              </p:cNvSpPr>
              <p:nvPr/>
            </p:nvSpPr>
            <p:spPr>
              <a:xfrm>
                <a:off x="608785" y="1915883"/>
                <a:ext cx="6070600" cy="1077218"/>
              </a:xfrm>
              <a:prstGeom prst="rect">
                <a:avLst/>
              </a:prstGeom>
              <a:blipFill>
                <a:blip r:embed="rId3"/>
                <a:stretch>
                  <a:fillRect l="-2510" t="-8140" b="-16279"/>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0FC30363-CDB9-3844-B630-43EBEC0B2776}"/>
              </a:ext>
            </a:extLst>
          </p:cNvPr>
          <p:cNvSpPr>
            <a:spLocks noGrp="1"/>
          </p:cNvSpPr>
          <p:nvPr>
            <p:ph type="title"/>
          </p:nvPr>
        </p:nvSpPr>
        <p:spPr>
          <a:xfrm>
            <a:off x="608785" y="422301"/>
            <a:ext cx="10515600" cy="1325563"/>
          </a:xfrm>
        </p:spPr>
        <p:txBody>
          <a:bodyPr>
            <a:no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More on Residuals</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B3EEAAB-C90C-DF4B-A82D-D43D3032BBC4}"/>
                  </a:ext>
                </a:extLst>
              </p:cNvPr>
              <p:cNvSpPr txBox="1"/>
              <p:nvPr/>
            </p:nvSpPr>
            <p:spPr>
              <a:xfrm>
                <a:off x="965200" y="3329138"/>
                <a:ext cx="5256119"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chemeClr val="accent1"/>
                              </a:solidFill>
                              <a:latin typeface="Cambria Math" panose="02040503050406030204" pitchFamily="18" charset="0"/>
                            </a:rPr>
                          </m:ctrlPr>
                        </m:sSubPr>
                        <m:e>
                          <m:r>
                            <a:rPr lang="en-US" sz="3200" i="1">
                              <a:solidFill>
                                <a:schemeClr val="accent1"/>
                              </a:solidFill>
                              <a:latin typeface="Cambria Math" panose="02040503050406030204" pitchFamily="18" charset="0"/>
                            </a:rPr>
                            <m:t>𝑌</m:t>
                          </m:r>
                        </m:e>
                        <m:sub>
                          <m:r>
                            <a:rPr lang="en-US" sz="3200" i="1">
                              <a:solidFill>
                                <a:schemeClr val="accent1"/>
                              </a:solidFill>
                              <a:latin typeface="Cambria Math" panose="02040503050406030204" pitchFamily="18" charset="0"/>
                            </a:rPr>
                            <m:t>𝑖</m:t>
                          </m:r>
                        </m:sub>
                      </m:sSub>
                      <m:r>
                        <a:rPr lang="en-US" sz="3200" b="0" i="1" smtClean="0">
                          <a:solidFill>
                            <a:schemeClr val="accent1"/>
                          </a:solidFill>
                          <a:latin typeface="Cambria Math" panose="02040503050406030204" pitchFamily="18" charset="0"/>
                        </a:rPr>
                        <m:t>=</m:t>
                      </m:r>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𝑌</m:t>
                          </m:r>
                        </m:e>
                      </m:acc>
                      <m:r>
                        <a:rPr lang="en-US" sz="3200" b="0" i="1" smtClean="0">
                          <a:solidFill>
                            <a:schemeClr val="accent1"/>
                          </a:solidFill>
                          <a:latin typeface="Cambria Math" panose="02040503050406030204" pitchFamily="18" charset="0"/>
                        </a:rPr>
                        <m:t>+</m:t>
                      </m:r>
                      <m:d>
                        <m:dPr>
                          <m:ctrlPr>
                            <a:rPr lang="en-US" sz="3200" b="0" i="1" smtClean="0">
                              <a:solidFill>
                                <a:schemeClr val="accent3"/>
                              </a:solidFill>
                              <a:latin typeface="Cambria Math" panose="02040503050406030204" pitchFamily="18" charset="0"/>
                            </a:rPr>
                          </m:ctrlPr>
                        </m:dPr>
                        <m:e>
                          <m:acc>
                            <m:accPr>
                              <m:chr m:val="̂"/>
                              <m:ctrlPr>
                                <a:rPr lang="en-US" sz="3200" b="0" i="1" smtClean="0">
                                  <a:solidFill>
                                    <a:schemeClr val="accent3"/>
                                  </a:solidFill>
                                  <a:latin typeface="Cambria Math" panose="02040503050406030204" pitchFamily="18" charset="0"/>
                                </a:rPr>
                              </m:ctrlPr>
                            </m:accPr>
                            <m:e>
                              <m:sSub>
                                <m:sSubPr>
                                  <m:ctrlPr>
                                    <a:rPr lang="en-US" sz="3200" i="1">
                                      <a:solidFill>
                                        <a:schemeClr val="accent3"/>
                                      </a:solidFill>
                                      <a:latin typeface="Cambria Math" panose="02040503050406030204" pitchFamily="18" charset="0"/>
                                    </a:rPr>
                                  </m:ctrlPr>
                                </m:sSubPr>
                                <m:e>
                                  <m:r>
                                    <a:rPr lang="en-US" sz="3200" i="1">
                                      <a:solidFill>
                                        <a:schemeClr val="accent3"/>
                                      </a:solidFill>
                                      <a:latin typeface="Cambria Math" panose="02040503050406030204" pitchFamily="18" charset="0"/>
                                    </a:rPr>
                                    <m:t>𝑌</m:t>
                                  </m:r>
                                </m:e>
                                <m:sub>
                                  <m:r>
                                    <a:rPr lang="en-US" sz="3200" i="1">
                                      <a:solidFill>
                                        <a:schemeClr val="accent3"/>
                                      </a:solidFill>
                                      <a:latin typeface="Cambria Math" panose="02040503050406030204" pitchFamily="18" charset="0"/>
                                    </a:rPr>
                                    <m:t>𝑖</m:t>
                                  </m:r>
                                </m:sub>
                              </m:sSub>
                            </m:e>
                          </m:acc>
                          <m:r>
                            <a:rPr lang="en-US" sz="3200" b="0" i="1" smtClean="0">
                              <a:solidFill>
                                <a:schemeClr val="accent3"/>
                              </a:solidFill>
                              <a:latin typeface="Cambria Math" panose="02040503050406030204" pitchFamily="18" charset="0"/>
                            </a:rPr>
                            <m:t> −</m:t>
                          </m:r>
                          <m:acc>
                            <m:accPr>
                              <m:chr m:val="̅"/>
                              <m:ctrlPr>
                                <a:rPr lang="en-US" sz="3200" i="1">
                                  <a:solidFill>
                                    <a:schemeClr val="accent3"/>
                                  </a:solidFill>
                                  <a:latin typeface="Cambria Math" panose="02040503050406030204" pitchFamily="18" charset="0"/>
                                </a:rPr>
                              </m:ctrlPr>
                            </m:accPr>
                            <m:e>
                              <m:r>
                                <a:rPr lang="en-US" sz="3200" i="1">
                                  <a:solidFill>
                                    <a:schemeClr val="accent3"/>
                                  </a:solidFill>
                                  <a:latin typeface="Cambria Math" panose="02040503050406030204" pitchFamily="18" charset="0"/>
                                </a:rPr>
                                <m:t>𝑌</m:t>
                              </m:r>
                            </m:e>
                          </m:acc>
                        </m:e>
                      </m:d>
                      <m:r>
                        <a:rPr lang="en-US" sz="3200" b="0" i="1" smtClean="0">
                          <a:solidFill>
                            <a:schemeClr val="accent1"/>
                          </a:solidFill>
                          <a:latin typeface="Cambria Math" panose="02040503050406030204" pitchFamily="18" charset="0"/>
                        </a:rPr>
                        <m:t>+</m:t>
                      </m:r>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𝑌</m:t>
                              </m:r>
                            </m:e>
                            <m:sub>
                              <m:r>
                                <a:rPr lang="en-US" sz="3200" b="0" i="1" smtClean="0">
                                  <a:solidFill>
                                    <a:srgbClr val="C00000"/>
                                  </a:solidFill>
                                  <a:latin typeface="Cambria Math" panose="02040503050406030204" pitchFamily="18" charset="0"/>
                                </a:rPr>
                                <m:t>𝑖</m:t>
                              </m:r>
                            </m:sub>
                          </m:sSub>
                          <m:r>
                            <a:rPr lang="en-US" sz="3200" b="0" i="1" smtClean="0">
                              <a:solidFill>
                                <a:srgbClr val="C00000"/>
                              </a:solidFill>
                              <a:latin typeface="Cambria Math" panose="02040503050406030204" pitchFamily="18" charset="0"/>
                            </a:rPr>
                            <m:t> −</m:t>
                          </m:r>
                          <m:acc>
                            <m:accPr>
                              <m:chr m:val="̂"/>
                              <m:ctrlPr>
                                <a:rPr lang="en-US" sz="3200" i="1">
                                  <a:solidFill>
                                    <a:srgbClr val="C00000"/>
                                  </a:solidFill>
                                  <a:latin typeface="Cambria Math" panose="02040503050406030204" pitchFamily="18" charset="0"/>
                                </a:rPr>
                              </m:ctrlPr>
                            </m:accPr>
                            <m:e>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panose="02040503050406030204" pitchFamily="18" charset="0"/>
                                    </a:rPr>
                                    <m:t>𝑌</m:t>
                                  </m:r>
                                </m:e>
                                <m:sub>
                                  <m:r>
                                    <a:rPr lang="en-US" sz="3200" i="1">
                                      <a:solidFill>
                                        <a:srgbClr val="C00000"/>
                                      </a:solidFill>
                                      <a:latin typeface="Cambria Math" panose="02040503050406030204" pitchFamily="18" charset="0"/>
                                    </a:rPr>
                                    <m:t>𝑖</m:t>
                                  </m:r>
                                </m:sub>
                              </m:sSub>
                            </m:e>
                          </m:acc>
                        </m:e>
                      </m:d>
                    </m:oMath>
                  </m:oMathPara>
                </a14:m>
                <a:endParaRPr lang="en-US" sz="32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TextBox 1">
                <a:extLst>
                  <a:ext uri="{FF2B5EF4-FFF2-40B4-BE49-F238E27FC236}">
                    <a16:creationId xmlns:a16="http://schemas.microsoft.com/office/drawing/2014/main" id="{FB3EEAAB-C90C-DF4B-A82D-D43D3032BBC4}"/>
                  </a:ext>
                </a:extLst>
              </p:cNvPr>
              <p:cNvSpPr txBox="1">
                <a:spLocks noRot="1" noChangeAspect="1" noMove="1" noResize="1" noEditPoints="1" noAdjustHandles="1" noChangeArrowheads="1" noChangeShapeType="1" noTextEdit="1"/>
              </p:cNvSpPr>
              <p:nvPr/>
            </p:nvSpPr>
            <p:spPr>
              <a:xfrm>
                <a:off x="965200" y="3329138"/>
                <a:ext cx="5256119" cy="555858"/>
              </a:xfrm>
              <a:prstGeom prst="rect">
                <a:avLst/>
              </a:prstGeom>
              <a:blipFill>
                <a:blip r:embed="rId4"/>
                <a:stretch>
                  <a:fillRect l="-1205" t="-15556" b="-26667"/>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50D09BF4-928D-D247-834B-EFE105B43FFC}"/>
              </a:ext>
            </a:extLst>
          </p:cNvPr>
          <p:cNvGrpSpPr/>
          <p:nvPr/>
        </p:nvGrpSpPr>
        <p:grpSpPr>
          <a:xfrm>
            <a:off x="2183155" y="3945936"/>
            <a:ext cx="2400300" cy="1214918"/>
            <a:chOff x="2183155" y="3945936"/>
            <a:chExt cx="2400300" cy="1214918"/>
          </a:xfrm>
        </p:grpSpPr>
        <p:sp>
          <p:nvSpPr>
            <p:cNvPr id="14" name="TextBox 13">
              <a:extLst>
                <a:ext uri="{FF2B5EF4-FFF2-40B4-BE49-F238E27FC236}">
                  <a16:creationId xmlns:a16="http://schemas.microsoft.com/office/drawing/2014/main" id="{78D39498-D810-9547-B9E5-77A5651D19B9}"/>
                </a:ext>
              </a:extLst>
            </p:cNvPr>
            <p:cNvSpPr txBox="1"/>
            <p:nvPr/>
          </p:nvSpPr>
          <p:spPr>
            <a:xfrm>
              <a:off x="2183155" y="4329857"/>
              <a:ext cx="2400300" cy="830997"/>
            </a:xfrm>
            <a:prstGeom prst="rect">
              <a:avLst/>
            </a:prstGeom>
            <a:noFill/>
          </p:spPr>
          <p:txBody>
            <a:bodyPr wrap="square" rtlCol="0">
              <a:spAutoFit/>
            </a:bodyPr>
            <a:lstStyle/>
            <a:p>
              <a:pPr algn="ct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Explained component</a:t>
              </a:r>
            </a:p>
          </p:txBody>
        </p:sp>
        <p:sp>
          <p:nvSpPr>
            <p:cNvPr id="13" name="Left Brace 12">
              <a:extLst>
                <a:ext uri="{FF2B5EF4-FFF2-40B4-BE49-F238E27FC236}">
                  <a16:creationId xmlns:a16="http://schemas.microsoft.com/office/drawing/2014/main" id="{F2C4C7B5-326D-B248-83D1-CB096798979A}"/>
                </a:ext>
              </a:extLst>
            </p:cNvPr>
            <p:cNvSpPr/>
            <p:nvPr/>
          </p:nvSpPr>
          <p:spPr>
            <a:xfrm rot="16200000">
              <a:off x="3222673" y="3375073"/>
              <a:ext cx="321264" cy="1462990"/>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grpSp>
        <p:nvGrpSpPr>
          <p:cNvPr id="21" name="Group 20">
            <a:extLst>
              <a:ext uri="{FF2B5EF4-FFF2-40B4-BE49-F238E27FC236}">
                <a16:creationId xmlns:a16="http://schemas.microsoft.com/office/drawing/2014/main" id="{9BF5EDE2-8531-7941-A514-55A1AC0D3F4C}"/>
              </a:ext>
            </a:extLst>
          </p:cNvPr>
          <p:cNvGrpSpPr/>
          <p:nvPr/>
        </p:nvGrpSpPr>
        <p:grpSpPr>
          <a:xfrm>
            <a:off x="4222750" y="3945936"/>
            <a:ext cx="2400300" cy="1605547"/>
            <a:chOff x="4222750" y="3945936"/>
            <a:chExt cx="2400300" cy="1605547"/>
          </a:xfrm>
        </p:grpSpPr>
        <p:sp>
          <p:nvSpPr>
            <p:cNvPr id="15" name="TextBox 14">
              <a:extLst>
                <a:ext uri="{FF2B5EF4-FFF2-40B4-BE49-F238E27FC236}">
                  <a16:creationId xmlns:a16="http://schemas.microsoft.com/office/drawing/2014/main" id="{692B4D3C-EA9A-C840-80E4-08868E1810A8}"/>
                </a:ext>
              </a:extLst>
            </p:cNvPr>
            <p:cNvSpPr txBox="1"/>
            <p:nvPr/>
          </p:nvSpPr>
          <p:spPr>
            <a:xfrm>
              <a:off x="4222750" y="4351154"/>
              <a:ext cx="2400300" cy="1200329"/>
            </a:xfrm>
            <a:prstGeom prst="rect">
              <a:avLst/>
            </a:prstGeom>
            <a:noFill/>
            <a:ln>
              <a:noFill/>
            </a:ln>
          </p:spPr>
          <p:txBody>
            <a:bodyPr wrap="square" rtlCol="0">
              <a:spAutoFit/>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Unexplained component</a:t>
              </a:r>
            </a:p>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(residuals)</a:t>
              </a:r>
            </a:p>
          </p:txBody>
        </p:sp>
        <p:sp>
          <p:nvSpPr>
            <p:cNvPr id="17" name="Left Brace 16">
              <a:extLst>
                <a:ext uri="{FF2B5EF4-FFF2-40B4-BE49-F238E27FC236}">
                  <a16:creationId xmlns:a16="http://schemas.microsoft.com/office/drawing/2014/main" id="{F962A76B-CEA6-DA4D-BE97-340D0060FD36}"/>
                </a:ext>
              </a:extLst>
            </p:cNvPr>
            <p:cNvSpPr/>
            <p:nvPr/>
          </p:nvSpPr>
          <p:spPr>
            <a:xfrm rot="16200000">
              <a:off x="5255230" y="3301111"/>
              <a:ext cx="321264" cy="1610913"/>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a:extLst>
              <a:ext uri="{FF2B5EF4-FFF2-40B4-BE49-F238E27FC236}">
                <a16:creationId xmlns:a16="http://schemas.microsoft.com/office/drawing/2014/main" id="{B0FB8096-FFB2-254B-89C0-891561740030}"/>
              </a:ext>
            </a:extLst>
          </p:cNvPr>
          <p:cNvGrpSpPr/>
          <p:nvPr/>
        </p:nvGrpSpPr>
        <p:grpSpPr>
          <a:xfrm>
            <a:off x="215900" y="3884996"/>
            <a:ext cx="2400300" cy="1387137"/>
            <a:chOff x="215900" y="3884996"/>
            <a:chExt cx="2400300" cy="1387137"/>
          </a:xfrm>
        </p:grpSpPr>
        <p:sp>
          <p:nvSpPr>
            <p:cNvPr id="12" name="TextBox 11">
              <a:extLst>
                <a:ext uri="{FF2B5EF4-FFF2-40B4-BE49-F238E27FC236}">
                  <a16:creationId xmlns:a16="http://schemas.microsoft.com/office/drawing/2014/main" id="{B40F62D9-81E0-0C4E-833D-D836B82352FA}"/>
                </a:ext>
              </a:extLst>
            </p:cNvPr>
            <p:cNvSpPr txBox="1"/>
            <p:nvPr/>
          </p:nvSpPr>
          <p:spPr>
            <a:xfrm>
              <a:off x="215900" y="4071804"/>
              <a:ext cx="2400300" cy="1200329"/>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The same for everyone (a constant)</a:t>
              </a:r>
            </a:p>
          </p:txBody>
        </p:sp>
        <p:cxnSp>
          <p:nvCxnSpPr>
            <p:cNvPr id="18" name="Straight Arrow Connector 17">
              <a:extLst>
                <a:ext uri="{FF2B5EF4-FFF2-40B4-BE49-F238E27FC236}">
                  <a16:creationId xmlns:a16="http://schemas.microsoft.com/office/drawing/2014/main" id="{52E6309C-C322-CB40-88D3-A98A7DB39167}"/>
                </a:ext>
              </a:extLst>
            </p:cNvPr>
            <p:cNvCxnSpPr/>
            <p:nvPr/>
          </p:nvCxnSpPr>
          <p:spPr>
            <a:xfrm flipV="1">
              <a:off x="1676400" y="3884996"/>
              <a:ext cx="203200" cy="2215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45193313-F62E-3443-B526-546BC377F3E7}"/>
              </a:ext>
            </a:extLst>
          </p:cNvPr>
          <p:cNvPicPr>
            <a:picLocks noChangeAspect="1"/>
          </p:cNvPicPr>
          <p:nvPr/>
        </p:nvPicPr>
        <p:blipFill>
          <a:blip r:embed="rId5"/>
          <a:stretch>
            <a:fillRect/>
          </a:stretch>
        </p:blipFill>
        <p:spPr>
          <a:xfrm>
            <a:off x="6707275" y="790466"/>
            <a:ext cx="5444440" cy="5444440"/>
          </a:xfrm>
          <a:prstGeom prst="rect">
            <a:avLst/>
          </a:prstGeom>
        </p:spPr>
      </p:pic>
      <p:cxnSp>
        <p:nvCxnSpPr>
          <p:cNvPr id="22" name="Elbow Connector 21">
            <a:extLst>
              <a:ext uri="{FF2B5EF4-FFF2-40B4-BE49-F238E27FC236}">
                <a16:creationId xmlns:a16="http://schemas.microsoft.com/office/drawing/2014/main" id="{E3011574-1360-B04A-B47B-3484C952E68F}"/>
              </a:ext>
            </a:extLst>
          </p:cNvPr>
          <p:cNvCxnSpPr>
            <a:cxnSpLocks/>
          </p:cNvCxnSpPr>
          <p:nvPr/>
        </p:nvCxnSpPr>
        <p:spPr>
          <a:xfrm rot="16200000" flipH="1">
            <a:off x="4612728" y="3931430"/>
            <a:ext cx="780898" cy="3239745"/>
          </a:xfrm>
          <a:prstGeom prst="bentConnector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1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p:txBody>
          <a:bodyPr>
            <a:norm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Properties of the Residuals</a:t>
            </a:r>
          </a:p>
        </p:txBody>
      </p:sp>
      <p:sp>
        <p:nvSpPr>
          <p:cNvPr id="3" name="TextBox 2">
            <a:extLst>
              <a:ext uri="{FF2B5EF4-FFF2-40B4-BE49-F238E27FC236}">
                <a16:creationId xmlns:a16="http://schemas.microsoft.com/office/drawing/2014/main" id="{6CBD4706-9392-6F4B-9590-74C207BE6E7A}"/>
              </a:ext>
            </a:extLst>
          </p:cNvPr>
          <p:cNvSpPr txBox="1"/>
          <p:nvPr/>
        </p:nvSpPr>
        <p:spPr>
          <a:xfrm>
            <a:off x="838200" y="1971304"/>
            <a:ext cx="10379244" cy="2554545"/>
          </a:xfrm>
          <a:prstGeom prst="rect">
            <a:avLst/>
          </a:prstGeom>
          <a:noFill/>
        </p:spPr>
        <p:txBody>
          <a:bodyPr wrap="square" rtlCol="0">
            <a:spAutoFit/>
          </a:bodyPr>
          <a:lstStyle/>
          <a:p>
            <a:pPr marL="514350" indent="-514350">
              <a:buFont typeface="+mj-lt"/>
              <a:buAutoNum type="arabicPeriod"/>
            </a:pPr>
            <a:r>
              <a:rPr lang="en-US" sz="4000" dirty="0">
                <a:latin typeface="Tahoma" panose="020B0604030504040204" pitchFamily="34" charset="0"/>
                <a:ea typeface="Tahoma" panose="020B0604030504040204" pitchFamily="34" charset="0"/>
                <a:cs typeface="Tahoma" panose="020B0604030504040204" pitchFamily="34" charset="0"/>
              </a:rPr>
              <a:t>The </a:t>
            </a:r>
            <a:r>
              <a:rPr lang="en-US" sz="4000" b="1" dirty="0">
                <a:latin typeface="Tahoma" panose="020B0604030504040204" pitchFamily="34" charset="0"/>
                <a:ea typeface="Tahoma" panose="020B0604030504040204" pitchFamily="34" charset="0"/>
                <a:cs typeface="Tahoma" panose="020B0604030504040204" pitchFamily="34" charset="0"/>
              </a:rPr>
              <a:t>mean</a:t>
            </a:r>
            <a:r>
              <a:rPr lang="en-US" sz="4000" dirty="0">
                <a:latin typeface="Tahoma" panose="020B0604030504040204" pitchFamily="34" charset="0"/>
                <a:ea typeface="Tahoma" panose="020B0604030504040204" pitchFamily="34" charset="0"/>
                <a:cs typeface="Tahoma" panose="020B0604030504040204" pitchFamily="34" charset="0"/>
              </a:rPr>
              <a:t> is exactly zero.</a:t>
            </a:r>
          </a:p>
          <a:p>
            <a:pPr marL="514350" indent="-514350">
              <a:buFont typeface="+mj-lt"/>
              <a:buAutoNum type="arabicPeriod"/>
            </a:pPr>
            <a:r>
              <a:rPr lang="en-US" sz="4000" dirty="0">
                <a:latin typeface="Tahoma" panose="020B0604030504040204" pitchFamily="34" charset="0"/>
                <a:ea typeface="Tahoma" panose="020B0604030504040204" pitchFamily="34" charset="0"/>
                <a:cs typeface="Tahoma" panose="020B0604030504040204" pitchFamily="34" charset="0"/>
              </a:rPr>
              <a:t>The </a:t>
            </a:r>
            <a:r>
              <a:rPr lang="en-US" sz="4000" b="1" dirty="0">
                <a:latin typeface="Tahoma" panose="020B0604030504040204" pitchFamily="34" charset="0"/>
                <a:ea typeface="Tahoma" panose="020B0604030504040204" pitchFamily="34" charset="0"/>
                <a:cs typeface="Tahoma" panose="020B0604030504040204" pitchFamily="34" charset="0"/>
              </a:rPr>
              <a:t>correlation</a:t>
            </a:r>
            <a:r>
              <a:rPr lang="en-US" sz="4000" dirty="0">
                <a:latin typeface="Tahoma" panose="020B0604030504040204" pitchFamily="34" charset="0"/>
                <a:ea typeface="Tahoma" panose="020B0604030504040204" pitchFamily="34" charset="0"/>
                <a:cs typeface="Tahoma" panose="020B0604030504040204" pitchFamily="34" charset="0"/>
              </a:rPr>
              <a:t> with X is exactly zero.</a:t>
            </a:r>
          </a:p>
          <a:p>
            <a:pPr marL="514350" indent="-514350">
              <a:buFont typeface="+mj-lt"/>
              <a:buAutoNum type="arabicPeriod"/>
            </a:pPr>
            <a:r>
              <a:rPr lang="en-US" sz="4000" dirty="0">
                <a:latin typeface="Tahoma" panose="020B0604030504040204" pitchFamily="34" charset="0"/>
                <a:ea typeface="Tahoma" panose="020B0604030504040204" pitchFamily="34" charset="0"/>
                <a:cs typeface="Tahoma" panose="020B0604030504040204" pitchFamily="34" charset="0"/>
              </a:rPr>
              <a:t>The </a:t>
            </a:r>
            <a:r>
              <a:rPr lang="en-US" sz="4000" b="1" dirty="0">
                <a:latin typeface="Tahoma" panose="020B0604030504040204" pitchFamily="34" charset="0"/>
                <a:ea typeface="Tahoma" panose="020B0604030504040204" pitchFamily="34" charset="0"/>
                <a:cs typeface="Tahoma" panose="020B0604030504040204" pitchFamily="34" charset="0"/>
              </a:rPr>
              <a:t>variance</a:t>
            </a:r>
            <a:r>
              <a:rPr lang="en-US" sz="4000" dirty="0">
                <a:latin typeface="Tahoma" panose="020B0604030504040204" pitchFamily="34" charset="0"/>
                <a:ea typeface="Tahoma" panose="020B0604030504040204" pitchFamily="34" charset="0"/>
                <a:cs typeface="Tahoma" panose="020B0604030504040204" pitchFamily="34" charset="0"/>
              </a:rPr>
              <a:t> is:</a:t>
            </a:r>
          </a:p>
          <a:p>
            <a:endParaRPr lang="en-US" sz="40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1356F2AB-8FFA-0048-B0CF-19E7BC436D2C}"/>
                  </a:ext>
                </a:extLst>
              </p:cNvPr>
              <p:cNvSpPr txBox="1"/>
              <p:nvPr/>
            </p:nvSpPr>
            <p:spPr>
              <a:xfrm>
                <a:off x="1473200" y="4135422"/>
                <a:ext cx="5732338" cy="57297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US" sz="3600" b="0" i="0" smtClean="0">
                          <a:latin typeface="Cambria Math" panose="02040503050406030204" pitchFamily="18" charset="0"/>
                        </a:rPr>
                        <m:t>Var</m:t>
                      </m:r>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X</m:t>
                          </m:r>
                        </m:e>
                      </m:d>
                      <m:r>
                        <a:rPr lang="en-US" sz="3600" b="0" i="0" smtClean="0">
                          <a:latin typeface="Cambria Math" panose="02040503050406030204" pitchFamily="18" charset="0"/>
                        </a:rPr>
                        <m:t>=</m:t>
                      </m:r>
                      <m:r>
                        <m:rPr>
                          <m:sty m:val="p"/>
                        </m:rPr>
                        <a:rPr lang="en-US" sz="3600" b="0" i="0" smtClean="0">
                          <a:latin typeface="Cambria Math" panose="02040503050406030204" pitchFamily="18" charset="0"/>
                        </a:rPr>
                        <m:t>Var</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)(1 −</m:t>
                      </m:r>
                      <m:sSubSup>
                        <m:sSubSupPr>
                          <m:ctrlPr>
                            <a:rPr lang="en-US" sz="3600" b="0" i="1" smtClean="0">
                              <a:latin typeface="Cambria Math" panose="02040503050406030204" pitchFamily="18" charset="0"/>
                            </a:rPr>
                          </m:ctrlPr>
                        </m:sSubSupPr>
                        <m:e>
                          <m:r>
                            <m:rPr>
                              <m:sty m:val="p"/>
                            </m:rPr>
                            <a:rPr lang="en-US" sz="3600" b="0" i="0" smtClean="0">
                              <a:latin typeface="Cambria Math" panose="02040503050406030204" pitchFamily="18" charset="0"/>
                            </a:rPr>
                            <m:t>r</m:t>
                          </m:r>
                        </m:e>
                        <m:sub>
                          <m:r>
                            <m:rPr>
                              <m:sty m:val="p"/>
                            </m:rPr>
                            <a:rPr lang="en-US" sz="3600" b="0" i="0" smtClean="0">
                              <a:latin typeface="Cambria Math" panose="02040503050406030204" pitchFamily="18" charset="0"/>
                            </a:rPr>
                            <m:t>XY</m:t>
                          </m:r>
                        </m:sub>
                        <m:sup>
                          <m:r>
                            <a:rPr lang="en-US" sz="3600" b="0" i="0" smtClean="0">
                              <a:latin typeface="Cambria Math" panose="02040503050406030204" pitchFamily="18" charset="0"/>
                            </a:rPr>
                            <m:t>2</m:t>
                          </m:r>
                        </m:sup>
                      </m:sSubSup>
                      <m:r>
                        <a:rPr lang="en-US" sz="3600" b="0" i="0" smtClean="0">
                          <a:latin typeface="Cambria Math" panose="02040503050406030204" pitchFamily="18" charset="0"/>
                        </a:rPr>
                        <m:t>)</m:t>
                      </m:r>
                    </m:oMath>
                  </m:oMathPara>
                </a14:m>
                <a:endParaRPr lang="en-US" sz="36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7" name="TextBox 36">
                <a:extLst>
                  <a:ext uri="{FF2B5EF4-FFF2-40B4-BE49-F238E27FC236}">
                    <a16:creationId xmlns:a16="http://schemas.microsoft.com/office/drawing/2014/main" id="{1356F2AB-8FFA-0048-B0CF-19E7BC436D2C}"/>
                  </a:ext>
                </a:extLst>
              </p:cNvPr>
              <p:cNvSpPr txBox="1">
                <a:spLocks noRot="1" noChangeAspect="1" noMove="1" noResize="1" noEditPoints="1" noAdjustHandles="1" noChangeArrowheads="1" noChangeShapeType="1" noTextEdit="1"/>
              </p:cNvSpPr>
              <p:nvPr/>
            </p:nvSpPr>
            <p:spPr>
              <a:xfrm>
                <a:off x="1473200" y="4135422"/>
                <a:ext cx="5732338" cy="572977"/>
              </a:xfrm>
              <a:prstGeom prst="rect">
                <a:avLst/>
              </a:prstGeom>
              <a:blipFill>
                <a:blip r:embed="rId3"/>
                <a:stretch>
                  <a:fillRect l="-2655" t="-2174" r="-442" b="-347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DFE2FB60-2133-E240-9DC3-40851AF16F17}"/>
                  </a:ext>
                </a:extLst>
              </p:cNvPr>
              <p:cNvSpPr txBox="1"/>
              <p:nvPr/>
            </p:nvSpPr>
            <p:spPr>
              <a:xfrm>
                <a:off x="3365500" y="5291122"/>
                <a:ext cx="4517262" cy="117339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f>
                        <m:fPr>
                          <m:ctrlPr>
                            <a:rPr lang="en-US" sz="3600" b="0" i="1" smtClean="0">
                              <a:latin typeface="Cambria Math" panose="02040503050406030204" pitchFamily="18" charset="0"/>
                            </a:rPr>
                          </m:ctrlPr>
                        </m:fPr>
                        <m:num>
                          <m:r>
                            <m:rPr>
                              <m:sty m:val="p"/>
                            </m:rPr>
                            <a:rPr lang="en-US" sz="3600" b="0" i="0" smtClean="0">
                              <a:latin typeface="Cambria Math" panose="02040503050406030204" pitchFamily="18" charset="0"/>
                            </a:rPr>
                            <m:t>Var</m:t>
                          </m:r>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X</m:t>
                              </m:r>
                            </m:e>
                          </m:d>
                        </m:num>
                        <m:den>
                          <m:r>
                            <m:rPr>
                              <m:sty m:val="p"/>
                            </m:rPr>
                            <a:rPr lang="en-US" sz="3600">
                              <a:latin typeface="Cambria Math" panose="02040503050406030204" pitchFamily="18" charset="0"/>
                            </a:rPr>
                            <m:t>Var</m:t>
                          </m:r>
                          <m:r>
                            <a:rPr lang="en-US" sz="3600">
                              <a:latin typeface="Cambria Math" panose="02040503050406030204" pitchFamily="18" charset="0"/>
                            </a:rPr>
                            <m:t>(</m:t>
                          </m:r>
                          <m:r>
                            <m:rPr>
                              <m:sty m:val="p"/>
                            </m:rPr>
                            <a:rPr lang="en-US" sz="3600">
                              <a:latin typeface="Cambria Math" panose="02040503050406030204" pitchFamily="18" charset="0"/>
                            </a:rPr>
                            <m:t>Y</m:t>
                          </m:r>
                          <m:r>
                            <a:rPr lang="en-US" sz="3600">
                              <a:latin typeface="Cambria Math" panose="02040503050406030204" pitchFamily="18" charset="0"/>
                            </a:rPr>
                            <m:t>)</m:t>
                          </m:r>
                        </m:den>
                      </m:f>
                      <m:r>
                        <a:rPr lang="en-US" sz="3600" b="0" i="0" smtClean="0">
                          <a:latin typeface="Cambria Math" panose="02040503050406030204" pitchFamily="18" charset="0"/>
                        </a:rPr>
                        <m:t>=</m:t>
                      </m:r>
                      <m:r>
                        <a:rPr lang="en-US" sz="3600" b="0" i="1" smtClean="0">
                          <a:latin typeface="Cambria Math" panose="02040503050406030204" pitchFamily="18" charset="0"/>
                        </a:rPr>
                        <m:t> </m:t>
                      </m:r>
                      <m:r>
                        <a:rPr lang="en-US" sz="3600" b="0" i="0" smtClean="0">
                          <a:latin typeface="Cambria Math" panose="02040503050406030204" pitchFamily="18" charset="0"/>
                        </a:rPr>
                        <m:t>(1 −</m:t>
                      </m:r>
                      <m:sSubSup>
                        <m:sSubSupPr>
                          <m:ctrlPr>
                            <a:rPr lang="en-US" sz="3600" b="0" i="1" smtClean="0">
                              <a:latin typeface="Cambria Math" panose="02040503050406030204" pitchFamily="18" charset="0"/>
                            </a:rPr>
                          </m:ctrlPr>
                        </m:sSubSupPr>
                        <m:e>
                          <m:r>
                            <m:rPr>
                              <m:sty m:val="p"/>
                            </m:rPr>
                            <a:rPr lang="en-US" sz="3600" b="0" i="0" smtClean="0">
                              <a:latin typeface="Cambria Math" panose="02040503050406030204" pitchFamily="18" charset="0"/>
                            </a:rPr>
                            <m:t>r</m:t>
                          </m:r>
                        </m:e>
                        <m:sub>
                          <m:r>
                            <m:rPr>
                              <m:sty m:val="p"/>
                            </m:rPr>
                            <a:rPr lang="en-US" sz="3600" b="0" i="0" smtClean="0">
                              <a:latin typeface="Cambria Math" panose="02040503050406030204" pitchFamily="18" charset="0"/>
                            </a:rPr>
                            <m:t>XY</m:t>
                          </m:r>
                        </m:sub>
                        <m:sup>
                          <m:r>
                            <a:rPr lang="en-US" sz="3600" b="0" i="0" smtClean="0">
                              <a:latin typeface="Cambria Math" panose="02040503050406030204" pitchFamily="18" charset="0"/>
                            </a:rPr>
                            <m:t>2</m:t>
                          </m:r>
                        </m:sup>
                      </m:sSubSup>
                      <m:r>
                        <a:rPr lang="en-US" sz="3600" b="0" i="0" smtClean="0">
                          <a:latin typeface="Cambria Math" panose="02040503050406030204" pitchFamily="18" charset="0"/>
                        </a:rPr>
                        <m:t>)</m:t>
                      </m:r>
                    </m:oMath>
                  </m:oMathPara>
                </a14:m>
                <a:endParaRPr lang="en-US" sz="36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8" name="TextBox 37">
                <a:extLst>
                  <a:ext uri="{FF2B5EF4-FFF2-40B4-BE49-F238E27FC236}">
                    <a16:creationId xmlns:a16="http://schemas.microsoft.com/office/drawing/2014/main" id="{DFE2FB60-2133-E240-9DC3-40851AF16F17}"/>
                  </a:ext>
                </a:extLst>
              </p:cNvPr>
              <p:cNvSpPr txBox="1">
                <a:spLocks noRot="1" noChangeAspect="1" noMove="1" noResize="1" noEditPoints="1" noAdjustHandles="1" noChangeArrowheads="1" noChangeShapeType="1" noTextEdit="1"/>
              </p:cNvSpPr>
              <p:nvPr/>
            </p:nvSpPr>
            <p:spPr>
              <a:xfrm>
                <a:off x="3365500" y="5291122"/>
                <a:ext cx="4517262" cy="1173398"/>
              </a:xfrm>
              <a:prstGeom prst="rect">
                <a:avLst/>
              </a:prstGeom>
              <a:blipFill>
                <a:blip r:embed="rId4"/>
                <a:stretch>
                  <a:fillRect l="-3361" r="-560" b="-16129"/>
                </a:stretch>
              </a:blipFill>
            </p:spPr>
            <p:txBody>
              <a:bodyPr/>
              <a:lstStyle/>
              <a:p>
                <a:r>
                  <a:rPr lang="en-US">
                    <a:noFill/>
                  </a:rPr>
                  <a:t> </a:t>
                </a:r>
              </a:p>
            </p:txBody>
          </p:sp>
        </mc:Fallback>
      </mc:AlternateContent>
      <p:cxnSp>
        <p:nvCxnSpPr>
          <p:cNvPr id="39" name="Elbow Connector 38">
            <a:extLst>
              <a:ext uri="{FF2B5EF4-FFF2-40B4-BE49-F238E27FC236}">
                <a16:creationId xmlns:a16="http://schemas.microsoft.com/office/drawing/2014/main" id="{99C18917-CBC4-9340-B29D-0CEAED4425C4}"/>
              </a:ext>
            </a:extLst>
          </p:cNvPr>
          <p:cNvCxnSpPr>
            <a:cxnSpLocks/>
          </p:cNvCxnSpPr>
          <p:nvPr/>
        </p:nvCxnSpPr>
        <p:spPr>
          <a:xfrm rot="16200000" flipH="1">
            <a:off x="2268419" y="5113218"/>
            <a:ext cx="1183271" cy="680697"/>
          </a:xfrm>
          <a:prstGeom prst="bentConnector3">
            <a:avLst>
              <a:gd name="adj1" fmla="val 10044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447F0C5-5843-4B48-86D2-26121717E236}"/>
              </a:ext>
            </a:extLst>
          </p:cNvPr>
          <p:cNvSpPr txBox="1"/>
          <p:nvPr/>
        </p:nvSpPr>
        <p:spPr>
          <a:xfrm>
            <a:off x="8516256" y="5527532"/>
            <a:ext cx="3599539" cy="1200329"/>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proportion of variance in Y not explained by X</a:t>
            </a:r>
          </a:p>
        </p:txBody>
      </p:sp>
    </p:spTree>
    <p:extLst>
      <p:ext uri="{BB962C8B-B14F-4D97-AF65-F5344CB8AC3E}">
        <p14:creationId xmlns:p14="http://schemas.microsoft.com/office/powerpoint/2010/main" val="193396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9D42666-ACB8-824D-AA7C-54FCAC4CE13D}"/>
              </a:ext>
            </a:extLst>
          </p:cNvPr>
          <p:cNvSpPr txBox="1"/>
          <p:nvPr/>
        </p:nvSpPr>
        <p:spPr>
          <a:xfrm>
            <a:off x="838200" y="1971304"/>
            <a:ext cx="10379244" cy="2554545"/>
          </a:xfrm>
          <a:prstGeom prst="rect">
            <a:avLst/>
          </a:prstGeom>
          <a:noFill/>
        </p:spPr>
        <p:txBody>
          <a:bodyPr wrap="square" rtlCol="0">
            <a:spAutoFit/>
          </a:bodyPr>
          <a:lstStyle/>
          <a:p>
            <a:pPr marL="514350" indent="-514350">
              <a:buFont typeface="+mj-lt"/>
              <a:buAutoNum type="arabicPeriod"/>
            </a:pPr>
            <a:r>
              <a:rPr lang="en-US" sz="4000" dirty="0">
                <a:latin typeface="Tahoma" panose="020B0604030504040204" pitchFamily="34" charset="0"/>
                <a:ea typeface="Tahoma" panose="020B0604030504040204" pitchFamily="34" charset="0"/>
                <a:cs typeface="Tahoma" panose="020B0604030504040204" pitchFamily="34" charset="0"/>
              </a:rPr>
              <a:t>The </a:t>
            </a:r>
            <a:r>
              <a:rPr lang="en-US" sz="4000" b="1" dirty="0">
                <a:latin typeface="Tahoma" panose="020B0604030504040204" pitchFamily="34" charset="0"/>
                <a:ea typeface="Tahoma" panose="020B0604030504040204" pitchFamily="34" charset="0"/>
                <a:cs typeface="Tahoma" panose="020B0604030504040204" pitchFamily="34" charset="0"/>
              </a:rPr>
              <a:t>mean</a:t>
            </a:r>
            <a:r>
              <a:rPr lang="en-US" sz="4000" dirty="0">
                <a:latin typeface="Tahoma" panose="020B0604030504040204" pitchFamily="34" charset="0"/>
                <a:ea typeface="Tahoma" panose="020B0604030504040204" pitchFamily="34" charset="0"/>
                <a:cs typeface="Tahoma" panose="020B0604030504040204" pitchFamily="34" charset="0"/>
              </a:rPr>
              <a:t> is exactly zero.</a:t>
            </a:r>
          </a:p>
          <a:p>
            <a:pPr marL="514350" indent="-514350">
              <a:buFont typeface="+mj-lt"/>
              <a:buAutoNum type="arabicPeriod"/>
            </a:pPr>
            <a:r>
              <a:rPr lang="en-US" sz="4000" dirty="0">
                <a:latin typeface="Tahoma" panose="020B0604030504040204" pitchFamily="34" charset="0"/>
                <a:ea typeface="Tahoma" panose="020B0604030504040204" pitchFamily="34" charset="0"/>
                <a:cs typeface="Tahoma" panose="020B0604030504040204" pitchFamily="34" charset="0"/>
              </a:rPr>
              <a:t>The </a:t>
            </a:r>
            <a:r>
              <a:rPr lang="en-US" sz="4000" b="1" dirty="0">
                <a:latin typeface="Tahoma" panose="020B0604030504040204" pitchFamily="34" charset="0"/>
                <a:ea typeface="Tahoma" panose="020B0604030504040204" pitchFamily="34" charset="0"/>
                <a:cs typeface="Tahoma" panose="020B0604030504040204" pitchFamily="34" charset="0"/>
              </a:rPr>
              <a:t>correlation</a:t>
            </a:r>
            <a:r>
              <a:rPr lang="en-US" sz="4000" dirty="0">
                <a:latin typeface="Tahoma" panose="020B0604030504040204" pitchFamily="34" charset="0"/>
                <a:ea typeface="Tahoma" panose="020B0604030504040204" pitchFamily="34" charset="0"/>
                <a:cs typeface="Tahoma" panose="020B0604030504040204" pitchFamily="34" charset="0"/>
              </a:rPr>
              <a:t> with X is exactly zero.</a:t>
            </a:r>
          </a:p>
          <a:p>
            <a:pPr marL="514350" indent="-514350">
              <a:buFont typeface="+mj-lt"/>
              <a:buAutoNum type="arabicPeriod"/>
            </a:pPr>
            <a:r>
              <a:rPr lang="en-US" sz="4000" dirty="0">
                <a:latin typeface="Tahoma" panose="020B0604030504040204" pitchFamily="34" charset="0"/>
                <a:ea typeface="Tahoma" panose="020B0604030504040204" pitchFamily="34" charset="0"/>
                <a:cs typeface="Tahoma" panose="020B0604030504040204" pitchFamily="34" charset="0"/>
              </a:rPr>
              <a:t>The </a:t>
            </a:r>
            <a:r>
              <a:rPr lang="en-US" sz="4000" b="1" dirty="0">
                <a:latin typeface="Tahoma" panose="020B0604030504040204" pitchFamily="34" charset="0"/>
                <a:ea typeface="Tahoma" panose="020B0604030504040204" pitchFamily="34" charset="0"/>
                <a:cs typeface="Tahoma" panose="020B0604030504040204" pitchFamily="34" charset="0"/>
              </a:rPr>
              <a:t>variance</a:t>
            </a:r>
            <a:r>
              <a:rPr lang="en-US" sz="4000" dirty="0">
                <a:latin typeface="Tahoma" panose="020B0604030504040204" pitchFamily="34" charset="0"/>
                <a:ea typeface="Tahoma" panose="020B0604030504040204" pitchFamily="34" charset="0"/>
                <a:cs typeface="Tahoma" panose="020B0604030504040204" pitchFamily="34" charset="0"/>
              </a:rPr>
              <a:t> is:</a:t>
            </a:r>
          </a:p>
          <a:p>
            <a:endParaRPr lang="en-US"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19DE70-8697-5248-A7ED-EB0B5BCFA2FF}"/>
                  </a:ext>
                </a:extLst>
              </p:cNvPr>
              <p:cNvSpPr txBox="1"/>
              <p:nvPr/>
            </p:nvSpPr>
            <p:spPr>
              <a:xfrm>
                <a:off x="1473200" y="4135422"/>
                <a:ext cx="5732338" cy="572977"/>
              </a:xfrm>
              <a:prstGeom prst="rect">
                <a:avLst/>
              </a:prstGeom>
              <a:noFill/>
              <a:ln>
                <a:noFill/>
              </a:ln>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US" sz="3600" b="0" i="0" smtClean="0">
                          <a:solidFill>
                            <a:schemeClr val="tx1"/>
                          </a:solidFill>
                          <a:latin typeface="Cambria Math" panose="02040503050406030204" pitchFamily="18" charset="0"/>
                        </a:rPr>
                        <m:t>Var</m:t>
                      </m:r>
                      <m:d>
                        <m:dPr>
                          <m:ctrlPr>
                            <a:rPr lang="en-US" sz="3600" b="0" i="1" smtClean="0">
                              <a:solidFill>
                                <a:schemeClr val="tx1"/>
                              </a:solidFill>
                              <a:latin typeface="Cambria Math" panose="02040503050406030204" pitchFamily="18" charset="0"/>
                            </a:rPr>
                          </m:ctrlPr>
                        </m:dPr>
                        <m:e>
                          <m:r>
                            <m:rPr>
                              <m:sty m:val="p"/>
                            </m:rPr>
                            <a:rPr lang="en-US" sz="3600" b="0" i="0" smtClean="0">
                              <a:solidFill>
                                <a:schemeClr val="tx1"/>
                              </a:solidFill>
                              <a:latin typeface="Cambria Math" panose="02040503050406030204" pitchFamily="18" charset="0"/>
                            </a:rPr>
                            <m:t>Y</m:t>
                          </m:r>
                          <m:r>
                            <a:rPr lang="en-US" sz="3600" b="0" i="0" smtClean="0">
                              <a:solidFill>
                                <a:schemeClr val="tx1"/>
                              </a:solidFill>
                              <a:latin typeface="Cambria Math" panose="02040503050406030204" pitchFamily="18" charset="0"/>
                            </a:rPr>
                            <m:t>.</m:t>
                          </m:r>
                          <m:r>
                            <m:rPr>
                              <m:sty m:val="p"/>
                            </m:rPr>
                            <a:rPr lang="en-US" sz="3600" b="0" i="0" smtClean="0">
                              <a:solidFill>
                                <a:schemeClr val="tx1"/>
                              </a:solidFill>
                              <a:latin typeface="Cambria Math" panose="02040503050406030204" pitchFamily="18" charset="0"/>
                            </a:rPr>
                            <m:t>X</m:t>
                          </m:r>
                        </m:e>
                      </m:d>
                      <m:r>
                        <a:rPr lang="en-US" sz="3600" b="0" i="0" smtClean="0">
                          <a:solidFill>
                            <a:schemeClr val="tx1"/>
                          </a:solidFill>
                          <a:latin typeface="Cambria Math" panose="02040503050406030204" pitchFamily="18" charset="0"/>
                        </a:rPr>
                        <m:t>=</m:t>
                      </m:r>
                      <m:r>
                        <m:rPr>
                          <m:sty m:val="p"/>
                        </m:rPr>
                        <a:rPr lang="en-US" sz="3600" b="0" i="0" smtClean="0">
                          <a:solidFill>
                            <a:schemeClr val="tx1"/>
                          </a:solidFill>
                          <a:latin typeface="Cambria Math" panose="02040503050406030204" pitchFamily="18" charset="0"/>
                        </a:rPr>
                        <m:t>Var</m:t>
                      </m:r>
                      <m:r>
                        <a:rPr lang="en-US" sz="3600" b="0" i="0" smtClean="0">
                          <a:solidFill>
                            <a:schemeClr val="tx1"/>
                          </a:solidFill>
                          <a:latin typeface="Cambria Math" panose="02040503050406030204" pitchFamily="18" charset="0"/>
                        </a:rPr>
                        <m:t>(</m:t>
                      </m:r>
                      <m:r>
                        <m:rPr>
                          <m:sty m:val="p"/>
                        </m:rPr>
                        <a:rPr lang="en-US" sz="3600" b="0" i="0" smtClean="0">
                          <a:solidFill>
                            <a:schemeClr val="tx1"/>
                          </a:solidFill>
                          <a:latin typeface="Cambria Math" panose="02040503050406030204" pitchFamily="18" charset="0"/>
                        </a:rPr>
                        <m:t>Y</m:t>
                      </m:r>
                      <m:r>
                        <a:rPr lang="en-US" sz="3600" b="0" i="0" smtClean="0">
                          <a:solidFill>
                            <a:schemeClr val="tx1"/>
                          </a:solidFill>
                          <a:latin typeface="Cambria Math" panose="02040503050406030204" pitchFamily="18" charset="0"/>
                        </a:rPr>
                        <m:t>)(1 −</m:t>
                      </m:r>
                      <m:sSubSup>
                        <m:sSubSupPr>
                          <m:ctrlPr>
                            <a:rPr lang="en-US" sz="3600" b="0" i="1" smtClean="0">
                              <a:solidFill>
                                <a:schemeClr val="tx1"/>
                              </a:solidFill>
                              <a:latin typeface="Cambria Math" panose="02040503050406030204" pitchFamily="18" charset="0"/>
                            </a:rPr>
                          </m:ctrlPr>
                        </m:sSubSupPr>
                        <m:e>
                          <m:r>
                            <m:rPr>
                              <m:sty m:val="p"/>
                            </m:rPr>
                            <a:rPr lang="en-US" sz="3600" b="0" i="0" smtClean="0">
                              <a:solidFill>
                                <a:schemeClr val="tx1"/>
                              </a:solidFill>
                              <a:latin typeface="Cambria Math" panose="02040503050406030204" pitchFamily="18" charset="0"/>
                            </a:rPr>
                            <m:t>r</m:t>
                          </m:r>
                        </m:e>
                        <m:sub>
                          <m:r>
                            <m:rPr>
                              <m:sty m:val="p"/>
                            </m:rPr>
                            <a:rPr lang="en-US" sz="3600" b="0" i="0" smtClean="0">
                              <a:solidFill>
                                <a:schemeClr val="tx1"/>
                              </a:solidFill>
                              <a:latin typeface="Cambria Math" panose="02040503050406030204" pitchFamily="18" charset="0"/>
                            </a:rPr>
                            <m:t>XY</m:t>
                          </m:r>
                        </m:sub>
                        <m:sup>
                          <m:r>
                            <a:rPr lang="en-US" sz="3600" b="0" i="0" smtClean="0">
                              <a:solidFill>
                                <a:schemeClr val="tx1"/>
                              </a:solidFill>
                              <a:latin typeface="Cambria Math" panose="02040503050406030204" pitchFamily="18" charset="0"/>
                            </a:rPr>
                            <m:t>2</m:t>
                          </m:r>
                        </m:sup>
                      </m:sSubSup>
                      <m:r>
                        <a:rPr lang="en-US" sz="3600" b="0" i="0" smtClean="0">
                          <a:solidFill>
                            <a:schemeClr val="tx1"/>
                          </a:solidFill>
                          <a:latin typeface="Cambria Math" panose="02040503050406030204" pitchFamily="18" charset="0"/>
                        </a:rPr>
                        <m:t>)</m:t>
                      </m:r>
                    </m:oMath>
                  </m:oMathPara>
                </a14:m>
                <a:endParaRPr lang="en-US"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 name="TextBox 11">
                <a:extLst>
                  <a:ext uri="{FF2B5EF4-FFF2-40B4-BE49-F238E27FC236}">
                    <a16:creationId xmlns:a16="http://schemas.microsoft.com/office/drawing/2014/main" id="{1719DE70-8697-5248-A7ED-EB0B5BCFA2FF}"/>
                  </a:ext>
                </a:extLst>
              </p:cNvPr>
              <p:cNvSpPr txBox="1">
                <a:spLocks noRot="1" noChangeAspect="1" noMove="1" noResize="1" noEditPoints="1" noAdjustHandles="1" noChangeArrowheads="1" noChangeShapeType="1" noTextEdit="1"/>
              </p:cNvSpPr>
              <p:nvPr/>
            </p:nvSpPr>
            <p:spPr>
              <a:xfrm>
                <a:off x="1473200" y="4135422"/>
                <a:ext cx="5732338" cy="572977"/>
              </a:xfrm>
              <a:prstGeom prst="rect">
                <a:avLst/>
              </a:prstGeom>
              <a:blipFill>
                <a:blip r:embed="rId3"/>
                <a:stretch>
                  <a:fillRect l="-2655" t="-2174" r="-442" b="-34783"/>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p:txBody>
          <a:bodyPr>
            <a:norm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Properties of the Residuals</a:t>
            </a:r>
          </a:p>
        </p:txBody>
      </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DFE2FB60-2133-E240-9DC3-40851AF16F17}"/>
                  </a:ext>
                </a:extLst>
              </p:cNvPr>
              <p:cNvSpPr txBox="1"/>
              <p:nvPr/>
            </p:nvSpPr>
            <p:spPr>
              <a:xfrm>
                <a:off x="3365500" y="5291122"/>
                <a:ext cx="4517262" cy="117339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f>
                        <m:fPr>
                          <m:ctrlPr>
                            <a:rPr lang="en-US" sz="3600" b="0" i="1" smtClean="0">
                              <a:latin typeface="Cambria Math" panose="02040503050406030204" pitchFamily="18" charset="0"/>
                            </a:rPr>
                          </m:ctrlPr>
                        </m:fPr>
                        <m:num>
                          <m:r>
                            <m:rPr>
                              <m:sty m:val="p"/>
                            </m:rPr>
                            <a:rPr lang="en-US" sz="3600" b="0" i="0" smtClean="0">
                              <a:latin typeface="Cambria Math" panose="02040503050406030204" pitchFamily="18" charset="0"/>
                            </a:rPr>
                            <m:t>Var</m:t>
                          </m:r>
                          <m:d>
                            <m:dPr>
                              <m:ctrlPr>
                                <a:rPr lang="en-US" sz="3600" b="0" i="1" smtClean="0">
                                  <a:latin typeface="Cambria Math" panose="02040503050406030204" pitchFamily="18" charset="0"/>
                                </a:rPr>
                              </m:ctrlPr>
                            </m:dPr>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X</m:t>
                              </m:r>
                            </m:e>
                          </m:d>
                        </m:num>
                        <m:den>
                          <m:r>
                            <m:rPr>
                              <m:sty m:val="p"/>
                            </m:rPr>
                            <a:rPr lang="en-US" sz="3600">
                              <a:latin typeface="Cambria Math" panose="02040503050406030204" pitchFamily="18" charset="0"/>
                            </a:rPr>
                            <m:t>Var</m:t>
                          </m:r>
                          <m:r>
                            <a:rPr lang="en-US" sz="3600">
                              <a:latin typeface="Cambria Math" panose="02040503050406030204" pitchFamily="18" charset="0"/>
                            </a:rPr>
                            <m:t>(</m:t>
                          </m:r>
                          <m:r>
                            <m:rPr>
                              <m:sty m:val="p"/>
                            </m:rPr>
                            <a:rPr lang="en-US" sz="3600">
                              <a:latin typeface="Cambria Math" panose="02040503050406030204" pitchFamily="18" charset="0"/>
                            </a:rPr>
                            <m:t>Y</m:t>
                          </m:r>
                          <m:r>
                            <a:rPr lang="en-US" sz="3600">
                              <a:latin typeface="Cambria Math" panose="02040503050406030204" pitchFamily="18" charset="0"/>
                            </a:rPr>
                            <m:t>)</m:t>
                          </m:r>
                        </m:den>
                      </m:f>
                      <m:r>
                        <a:rPr lang="en-US" sz="3600" b="0" i="0" smtClean="0">
                          <a:latin typeface="Cambria Math" panose="02040503050406030204" pitchFamily="18" charset="0"/>
                        </a:rPr>
                        <m:t>=</m:t>
                      </m:r>
                      <m:r>
                        <a:rPr lang="en-US" sz="3600" b="0" i="1" smtClean="0">
                          <a:latin typeface="Cambria Math" panose="02040503050406030204" pitchFamily="18" charset="0"/>
                        </a:rPr>
                        <m:t> </m:t>
                      </m:r>
                      <m:r>
                        <a:rPr lang="en-US" sz="3600" b="0" i="0" smtClean="0">
                          <a:latin typeface="Cambria Math" panose="02040503050406030204" pitchFamily="18" charset="0"/>
                        </a:rPr>
                        <m:t>(1 −</m:t>
                      </m:r>
                      <m:sSubSup>
                        <m:sSubSupPr>
                          <m:ctrlPr>
                            <a:rPr lang="en-US" sz="3600" b="0" i="1" smtClean="0">
                              <a:solidFill>
                                <a:schemeClr val="accent3"/>
                              </a:solidFill>
                              <a:latin typeface="Cambria Math" panose="02040503050406030204" pitchFamily="18" charset="0"/>
                            </a:rPr>
                          </m:ctrlPr>
                        </m:sSubSupPr>
                        <m:e>
                          <m:r>
                            <m:rPr>
                              <m:sty m:val="p"/>
                            </m:rPr>
                            <a:rPr lang="en-US" sz="3600" b="0" i="0" smtClean="0">
                              <a:solidFill>
                                <a:schemeClr val="accent3"/>
                              </a:solidFill>
                              <a:latin typeface="Cambria Math" panose="02040503050406030204" pitchFamily="18" charset="0"/>
                            </a:rPr>
                            <m:t>r</m:t>
                          </m:r>
                        </m:e>
                        <m:sub>
                          <m:r>
                            <m:rPr>
                              <m:sty m:val="p"/>
                            </m:rPr>
                            <a:rPr lang="en-US" sz="3600" b="0" i="0" smtClean="0">
                              <a:solidFill>
                                <a:schemeClr val="accent3"/>
                              </a:solidFill>
                              <a:latin typeface="Cambria Math" panose="02040503050406030204" pitchFamily="18" charset="0"/>
                            </a:rPr>
                            <m:t>XY</m:t>
                          </m:r>
                        </m:sub>
                        <m:sup>
                          <m:r>
                            <a:rPr lang="en-US" sz="3600" b="0" i="0" smtClean="0">
                              <a:solidFill>
                                <a:schemeClr val="accent3"/>
                              </a:solidFill>
                              <a:latin typeface="Cambria Math" panose="02040503050406030204" pitchFamily="18" charset="0"/>
                            </a:rPr>
                            <m:t>2</m:t>
                          </m:r>
                        </m:sup>
                      </m:sSubSup>
                      <m:r>
                        <a:rPr lang="en-US" sz="3600" b="0" i="0" smtClean="0">
                          <a:latin typeface="Cambria Math" panose="02040503050406030204" pitchFamily="18" charset="0"/>
                        </a:rPr>
                        <m:t>)</m:t>
                      </m:r>
                    </m:oMath>
                  </m:oMathPara>
                </a14:m>
                <a:endParaRPr lang="en-US" sz="36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8" name="TextBox 37">
                <a:extLst>
                  <a:ext uri="{FF2B5EF4-FFF2-40B4-BE49-F238E27FC236}">
                    <a16:creationId xmlns:a16="http://schemas.microsoft.com/office/drawing/2014/main" id="{DFE2FB60-2133-E240-9DC3-40851AF16F17}"/>
                  </a:ext>
                </a:extLst>
              </p:cNvPr>
              <p:cNvSpPr txBox="1">
                <a:spLocks noRot="1" noChangeAspect="1" noMove="1" noResize="1" noEditPoints="1" noAdjustHandles="1" noChangeArrowheads="1" noChangeShapeType="1" noTextEdit="1"/>
              </p:cNvSpPr>
              <p:nvPr/>
            </p:nvSpPr>
            <p:spPr>
              <a:xfrm>
                <a:off x="3365500" y="5291122"/>
                <a:ext cx="4517262" cy="1173398"/>
              </a:xfrm>
              <a:prstGeom prst="rect">
                <a:avLst/>
              </a:prstGeom>
              <a:blipFill>
                <a:blip r:embed="rId4"/>
                <a:stretch>
                  <a:fillRect l="-3361" r="-560" b="-16129"/>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C447F0C5-5843-4B48-86D2-26121717E236}"/>
              </a:ext>
            </a:extLst>
          </p:cNvPr>
          <p:cNvSpPr txBox="1"/>
          <p:nvPr/>
        </p:nvSpPr>
        <p:spPr>
          <a:xfrm>
            <a:off x="8516256" y="5527532"/>
            <a:ext cx="3599539" cy="1200329"/>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proportion of variance in Y not explained by X</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C6EA15C-1511-824D-B24D-0844301C816E}"/>
                  </a:ext>
                </a:extLst>
              </p:cNvPr>
              <p:cNvSpPr txBox="1"/>
              <p:nvPr/>
            </p:nvSpPr>
            <p:spPr>
              <a:xfrm>
                <a:off x="8516256" y="3847265"/>
                <a:ext cx="3234520" cy="1212961"/>
              </a:xfrm>
              <a:prstGeom prst="rect">
                <a:avLst/>
              </a:prstGeom>
              <a:noFill/>
            </p:spPr>
            <p:txBody>
              <a:bodyPr wrap="square" rtlCol="0">
                <a:spAutoFit/>
              </a:bodyPr>
              <a:lstStyle/>
              <a:p>
                <a14:m>
                  <m:oMath xmlns:m="http://schemas.openxmlformats.org/officeDocument/2006/math">
                    <m:sSubSup>
                      <m:sSubSupPr>
                        <m:ctrlPr>
                          <a:rPr lang="en-US" sz="2400" i="1" smtClean="0">
                            <a:solidFill>
                              <a:schemeClr val="accent3"/>
                            </a:solidFill>
                            <a:latin typeface="Cambria Math" panose="02040503050406030204" pitchFamily="18" charset="0"/>
                          </a:rPr>
                        </m:ctrlPr>
                      </m:sSubSupPr>
                      <m:e>
                        <m:r>
                          <m:rPr>
                            <m:sty m:val="p"/>
                          </m:rPr>
                          <a:rPr lang="en-US" sz="2400">
                            <a:solidFill>
                              <a:schemeClr val="accent3"/>
                            </a:solidFill>
                            <a:latin typeface="Cambria Math" panose="02040503050406030204" pitchFamily="18" charset="0"/>
                          </a:rPr>
                          <m:t>r</m:t>
                        </m:r>
                      </m:e>
                      <m:sub>
                        <m:r>
                          <m:rPr>
                            <m:sty m:val="p"/>
                          </m:rPr>
                          <a:rPr lang="en-US" sz="2400">
                            <a:solidFill>
                              <a:schemeClr val="accent3"/>
                            </a:solidFill>
                            <a:latin typeface="Cambria Math" panose="02040503050406030204" pitchFamily="18" charset="0"/>
                          </a:rPr>
                          <m:t>XY</m:t>
                        </m:r>
                      </m:sub>
                      <m:sup>
                        <m:r>
                          <a:rPr lang="en-US" sz="2400">
                            <a:solidFill>
                              <a:schemeClr val="accent3"/>
                            </a:solidFill>
                            <a:latin typeface="Cambria Math" panose="02040503050406030204" pitchFamily="18" charset="0"/>
                          </a:rPr>
                          <m:t>2</m:t>
                        </m:r>
                      </m:sup>
                    </m:sSubSup>
                    <m:r>
                      <a:rPr lang="en-US" sz="2400" i="1">
                        <a:solidFill>
                          <a:schemeClr val="accent3"/>
                        </a:solidFill>
                        <a:latin typeface="Cambria Math" panose="02040503050406030204" pitchFamily="18" charset="0"/>
                      </a:rPr>
                      <m:t> </m:t>
                    </m:r>
                  </m:oMath>
                </a14:m>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is the proportion of variance in Y explained by X</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8" name="TextBox 7">
                <a:extLst>
                  <a:ext uri="{FF2B5EF4-FFF2-40B4-BE49-F238E27FC236}">
                    <a16:creationId xmlns:a16="http://schemas.microsoft.com/office/drawing/2014/main" id="{BC6EA15C-1511-824D-B24D-0844301C816E}"/>
                  </a:ext>
                </a:extLst>
              </p:cNvPr>
              <p:cNvSpPr txBox="1">
                <a:spLocks noRot="1" noChangeAspect="1" noMove="1" noResize="1" noEditPoints="1" noAdjustHandles="1" noChangeArrowheads="1" noChangeShapeType="1" noTextEdit="1"/>
              </p:cNvSpPr>
              <p:nvPr/>
            </p:nvSpPr>
            <p:spPr>
              <a:xfrm>
                <a:off x="8516256" y="3847265"/>
                <a:ext cx="3234520" cy="1212961"/>
              </a:xfrm>
              <a:prstGeom prst="rect">
                <a:avLst/>
              </a:prstGeom>
              <a:blipFill>
                <a:blip r:embed="rId5"/>
                <a:stretch>
                  <a:fillRect l="-3137" t="-3125" b="-10417"/>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AE88BA7E-24B0-E246-931F-1DB4B29092BC}"/>
              </a:ext>
            </a:extLst>
          </p:cNvPr>
          <p:cNvCxnSpPr>
            <a:cxnSpLocks/>
          </p:cNvCxnSpPr>
          <p:nvPr/>
        </p:nvCxnSpPr>
        <p:spPr>
          <a:xfrm flipV="1">
            <a:off x="7769841" y="4861932"/>
            <a:ext cx="416217" cy="5916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E9C8349E-FA20-014E-BD48-57E3F948B3A0}"/>
              </a:ext>
            </a:extLst>
          </p:cNvPr>
          <p:cNvCxnSpPr>
            <a:cxnSpLocks/>
          </p:cNvCxnSpPr>
          <p:nvPr/>
        </p:nvCxnSpPr>
        <p:spPr>
          <a:xfrm rot="16200000" flipH="1">
            <a:off x="2268419" y="5113218"/>
            <a:ext cx="1183271" cy="680697"/>
          </a:xfrm>
          <a:prstGeom prst="bentConnector3">
            <a:avLst>
              <a:gd name="adj1" fmla="val 1004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70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9D42666-ACB8-824D-AA7C-54FCAC4CE13D}"/>
              </a:ext>
            </a:extLst>
          </p:cNvPr>
          <p:cNvSpPr txBox="1"/>
          <p:nvPr/>
        </p:nvSpPr>
        <p:spPr>
          <a:xfrm>
            <a:off x="838200" y="1971304"/>
            <a:ext cx="10604500" cy="3785652"/>
          </a:xfrm>
          <a:prstGeom prst="rect">
            <a:avLst/>
          </a:prstGeom>
          <a:noFill/>
        </p:spPr>
        <p:txBody>
          <a:bodyPr wrap="square" rtlCol="0">
            <a:spAutoFit/>
          </a:bodyPr>
          <a:lstStyle/>
          <a:p>
            <a:pPr marL="514350" indent="-514350">
              <a:buFont typeface="+mj-lt"/>
              <a:buAutoNum type="arabicPeriod"/>
            </a:pPr>
            <a:r>
              <a:rPr lang="en-US"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Partial relationships </a:t>
            </a:r>
            <a:r>
              <a:rPr lang="en-US" sz="4000" dirty="0">
                <a:solidFill>
                  <a:schemeClr val="tx2"/>
                </a:solidFill>
                <a:latin typeface="Tahoma" panose="020B0604030504040204" pitchFamily="34" charset="0"/>
                <a:ea typeface="Tahoma" panose="020B0604030504040204" pitchFamily="34" charset="0"/>
                <a:cs typeface="Tahoma" panose="020B0604030504040204" pitchFamily="34" charset="0"/>
              </a:rPr>
              <a:t>because the residual is what is remaining in Y after adjusting for X (let’s us do causal stuff)</a:t>
            </a:r>
          </a:p>
          <a:p>
            <a:pPr marL="514350" indent="-514350">
              <a:buFont typeface="+mj-lt"/>
              <a:buAutoNum type="arabicPeriod"/>
            </a:pPr>
            <a:r>
              <a:rPr lang="en-US" sz="4000" dirty="0">
                <a:solidFill>
                  <a:schemeClr val="accent5"/>
                </a:solidFill>
                <a:latin typeface="Tahoma" panose="020B0604030504040204" pitchFamily="34" charset="0"/>
                <a:ea typeface="Tahoma" panose="020B0604030504040204" pitchFamily="34" charset="0"/>
                <a:cs typeface="Tahoma" panose="020B0604030504040204" pitchFamily="34" charset="0"/>
              </a:rPr>
              <a:t>Residual analysis </a:t>
            </a:r>
            <a:r>
              <a:rPr lang="en-US" sz="4000" dirty="0">
                <a:solidFill>
                  <a:schemeClr val="tx2"/>
                </a:solidFill>
                <a:latin typeface="Tahoma" panose="020B0604030504040204" pitchFamily="34" charset="0"/>
                <a:ea typeface="Tahoma" panose="020B0604030504040204" pitchFamily="34" charset="0"/>
                <a:cs typeface="Tahoma" panose="020B0604030504040204" pitchFamily="34" charset="0"/>
              </a:rPr>
              <a:t>to detect anomalies</a:t>
            </a:r>
          </a:p>
          <a:p>
            <a:pPr marL="514350" indent="-514350">
              <a:buFont typeface="+mj-lt"/>
              <a:buAutoNum type="arabicPeriod"/>
            </a:pPr>
            <a:r>
              <a:rPr lang="en-US" sz="4000" dirty="0">
                <a:solidFill>
                  <a:schemeClr val="accent6"/>
                </a:solidFill>
                <a:latin typeface="Tahoma" panose="020B0604030504040204" pitchFamily="34" charset="0"/>
                <a:ea typeface="Tahoma" panose="020B0604030504040204" pitchFamily="34" charset="0"/>
                <a:cs typeface="Tahoma" panose="020B0604030504040204" pitchFamily="34" charset="0"/>
              </a:rPr>
              <a:t>Detect non-linearities</a:t>
            </a:r>
          </a:p>
          <a:p>
            <a:pPr marL="514350" indent="-514350">
              <a:buFont typeface="+mj-lt"/>
              <a:buAutoNum type="arabicPeriod"/>
            </a:pPr>
            <a:r>
              <a:rPr lang="en-US" sz="4000" dirty="0">
                <a:solidFill>
                  <a:schemeClr val="tx2"/>
                </a:solidFill>
                <a:latin typeface="Tahoma" panose="020B0604030504040204" pitchFamily="34" charset="0"/>
                <a:ea typeface="Tahoma" panose="020B0604030504040204" pitchFamily="34" charset="0"/>
                <a:cs typeface="Tahoma" panose="020B0604030504040204" pitchFamily="34" charset="0"/>
              </a:rPr>
              <a:t>Assess the </a:t>
            </a:r>
            <a:r>
              <a:rPr lang="en-US" sz="40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homoskedasticity</a:t>
            </a:r>
            <a:r>
              <a:rPr lang="en-US" sz="4000" dirty="0">
                <a:solidFill>
                  <a:schemeClr val="tx2"/>
                </a:solidFill>
                <a:latin typeface="Tahoma" panose="020B0604030504040204" pitchFamily="34" charset="0"/>
                <a:ea typeface="Tahoma" panose="020B0604030504040204" pitchFamily="34" charset="0"/>
                <a:cs typeface="Tahoma" panose="020B0604030504040204" pitchFamily="34" charset="0"/>
              </a:rPr>
              <a:t> assumption</a:t>
            </a:r>
          </a:p>
        </p:txBody>
      </p:sp>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p:txBody>
          <a:bodyPr>
            <a:norm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Residuals tell us stuff</a:t>
            </a:r>
          </a:p>
        </p:txBody>
      </p:sp>
    </p:spTree>
    <p:extLst>
      <p:ext uri="{BB962C8B-B14F-4D97-AF65-F5344CB8AC3E}">
        <p14:creationId xmlns:p14="http://schemas.microsoft.com/office/powerpoint/2010/main" val="61320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EEAD-9471-4951-97C1-109C3FA07867}"/>
              </a:ext>
            </a:extLst>
          </p:cNvPr>
          <p:cNvSpPr>
            <a:spLocks noGrp="1"/>
          </p:cNvSpPr>
          <p:nvPr>
            <p:ph type="title"/>
          </p:nvPr>
        </p:nvSpPr>
        <p:spPr/>
        <p:txBody>
          <a:bodyPr>
            <a:normAutofit fontScale="90000"/>
          </a:bodyPr>
          <a:lstStyle/>
          <a:p>
            <a:r>
              <a:rPr lang="en-US" sz="4800" b="1" dirty="0">
                <a:latin typeface="Tahoma" panose="020B0604030504040204" pitchFamily="34" charset="0"/>
                <a:ea typeface="Tahoma" panose="020B0604030504040204" pitchFamily="34" charset="0"/>
                <a:cs typeface="Tahoma" panose="020B0604030504040204" pitchFamily="34" charset="0"/>
              </a:rPr>
              <a:t>How is </a:t>
            </a:r>
            <a:r>
              <a:rPr lang="en-US" sz="4800" b="1" dirty="0">
                <a:solidFill>
                  <a:schemeClr val="accent6"/>
                </a:solidFill>
                <a:latin typeface="Tahoma" panose="020B0604030504040204" pitchFamily="34" charset="0"/>
                <a:ea typeface="Tahoma" panose="020B0604030504040204" pitchFamily="34" charset="0"/>
                <a:cs typeface="Tahoma" panose="020B0604030504040204" pitchFamily="34" charset="0"/>
              </a:rPr>
              <a:t>Model Significance </a:t>
            </a:r>
            <a:r>
              <a:rPr lang="en-US" sz="4800" b="1" dirty="0">
                <a:latin typeface="Tahoma" panose="020B0604030504040204" pitchFamily="34" charset="0"/>
                <a:ea typeface="Tahoma" panose="020B0604030504040204" pitchFamily="34" charset="0"/>
                <a:cs typeface="Tahoma" panose="020B0604030504040204" pitchFamily="34" charset="0"/>
              </a:rPr>
              <a:t>Determined?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9DA16B-A85C-4A67-B6DB-1ED1932BBA92}"/>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𝑆</m:t>
                      </m:r>
                      <m:sSub>
                        <m:sSubPr>
                          <m:ctrlPr>
                            <a:rPr lang="en-US" i="1" smtClean="0">
                              <a:latin typeface="Cambria Math" panose="02040503050406030204" pitchFamily="18" charset="0"/>
                            </a:rPr>
                          </m:ctrlPr>
                        </m:sSubPr>
                        <m:e>
                          <m:r>
                            <a:rPr lang="en-US" i="1" smtClean="0">
                              <a:latin typeface="Cambria Math" panose="02040503050406030204" pitchFamily="18" charset="0"/>
                            </a:rPr>
                            <m:t>𝐸</m:t>
                          </m:r>
                        </m:e>
                        <m:sub>
                          <m:sSub>
                            <m:sSubPr>
                              <m:ctrlPr>
                                <a:rPr lang="en-US" i="1" smtClean="0">
                                  <a:latin typeface="Cambria Math" panose="02040503050406030204" pitchFamily="18" charset="0"/>
                                </a:rPr>
                              </m:ctrlPr>
                            </m:sSubPr>
                            <m:e>
                              <m:r>
                                <a:rPr lang="en-US" i="1" smtClean="0">
                                  <a:latin typeface="Cambria Math" panose="02040503050406030204" pitchFamily="18" charset="0"/>
                                </a:rPr>
                                <m:t>𝑏</m:t>
                              </m:r>
                            </m:e>
                            <m:sub>
                              <m:r>
                                <a:rPr lang="en-US" i="1" smtClean="0">
                                  <a:latin typeface="Cambria Math" panose="02040503050406030204" pitchFamily="18" charset="0"/>
                                </a:rPr>
                                <m:t>1</m:t>
                              </m:r>
                            </m:sub>
                          </m:sSub>
                        </m:sub>
                      </m:sSub>
                      <m:r>
                        <a:rPr lang="en-US"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rPr>
                                <m:t>𝑠</m:t>
                              </m:r>
                            </m:e>
                            <m:sub>
                              <m:r>
                                <a:rPr lang="en-US" i="1" smtClean="0">
                                  <a:latin typeface="Cambria Math" panose="02040503050406030204" pitchFamily="18" charset="0"/>
                                </a:rPr>
                                <m:t>𝑒</m:t>
                              </m:r>
                            </m:sub>
                          </m:sSub>
                        </m:num>
                        <m:den>
                          <m:rad>
                            <m:radPr>
                              <m:degHide m:val="on"/>
                              <m:ctrlPr>
                                <a:rPr lang="en-US" i="1" smtClean="0">
                                  <a:latin typeface="Cambria Math" panose="02040503050406030204" pitchFamily="18" charset="0"/>
                                </a:rPr>
                              </m:ctrlPr>
                            </m:radPr>
                            <m:deg/>
                            <m:e>
                              <m:nary>
                                <m:naryPr>
                                  <m:chr m:val="∑"/>
                                  <m:grow m:val="on"/>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i="1" smtClean="0">
                                                  <a:latin typeface="Cambria Math" panose="02040503050406030204" pitchFamily="18" charset="0"/>
                                                </a:rPr>
                                                <m:t>𝑖</m:t>
                                              </m:r>
                                            </m:sub>
                                          </m:sSub>
                                          <m:r>
                                            <a:rPr lang="en-US"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e>
                                      </m:d>
                                    </m:e>
                                    <m:sup>
                                      <m:r>
                                        <a:rPr lang="en-US" i="1" smtClean="0">
                                          <a:latin typeface="Cambria Math" panose="02040503050406030204" pitchFamily="18" charset="0"/>
                                        </a:rPr>
                                        <m:t>2</m:t>
                                      </m:r>
                                    </m:sup>
                                  </m:sSup>
                                </m:e>
                              </m:nary>
                            </m:e>
                          </m:rad>
                        </m:den>
                      </m:f>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 name="Content Placeholder 2">
                <a:extLst>
                  <a:ext uri="{FF2B5EF4-FFF2-40B4-BE49-F238E27FC236}">
                    <a16:creationId xmlns:a16="http://schemas.microsoft.com/office/drawing/2014/main" id="{089DA16B-A85C-4A67-B6DB-1ED1932BBA92}"/>
                  </a:ext>
                </a:extLst>
              </p:cNvPr>
              <p:cNvSpPr>
                <a:spLocks noGrp="1" noRot="1" noChangeAspect="1" noMove="1" noResize="1" noEditPoints="1" noAdjustHandles="1" noChangeArrowheads="1" noChangeShapeType="1" noTextEdit="1"/>
              </p:cNvSpPr>
              <p:nvPr>
                <p:ph idx="1"/>
              </p:nvPr>
            </p:nvSpPr>
            <p:spPr>
              <a:blipFill>
                <a:blip r:embed="rId3"/>
                <a:stretch>
                  <a:fillRect t="-96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95754BB-3557-47E9-AF51-61C27BCD1C2D}"/>
                  </a:ext>
                </a:extLst>
              </p:cNvPr>
              <p:cNvSpPr txBox="1"/>
              <p:nvPr/>
            </p:nvSpPr>
            <p:spPr>
              <a:xfrm>
                <a:off x="3800900" y="3442647"/>
                <a:ext cx="2606723" cy="9419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𝑡</m:t>
                      </m:r>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𝑏</m:t>
                              </m:r>
                            </m:e>
                            <m:sub>
                              <m:r>
                                <a:rPr lang="en-US" sz="2800" i="1" smtClean="0">
                                  <a:latin typeface="Cambria Math" panose="02040503050406030204" pitchFamily="18" charset="0"/>
                                </a:rPr>
                                <m:t>1</m:t>
                              </m:r>
                            </m:sub>
                          </m:sSub>
                        </m:num>
                        <m:den>
                          <m:r>
                            <a:rPr lang="en-US" sz="2800" i="1" smtClean="0">
                              <a:latin typeface="Cambria Math" panose="02040503050406030204" pitchFamily="18" charset="0"/>
                            </a:rPr>
                            <m:t>𝑆</m:t>
                          </m:r>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𝐸</m:t>
                              </m:r>
                            </m:e>
                            <m:sub>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𝑏</m:t>
                                  </m:r>
                                </m:e>
                                <m:sub>
                                  <m:r>
                                    <a:rPr lang="en-US" sz="2800" i="1" smtClean="0">
                                      <a:latin typeface="Cambria Math" panose="02040503050406030204" pitchFamily="18" charset="0"/>
                                    </a:rPr>
                                    <m:t>1</m:t>
                                  </m:r>
                                </m:sub>
                              </m:sSub>
                            </m:sub>
                          </m:sSub>
                        </m:den>
                      </m:f>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 name="TextBox 3">
                <a:extLst>
                  <a:ext uri="{FF2B5EF4-FFF2-40B4-BE49-F238E27FC236}">
                    <a16:creationId xmlns:a16="http://schemas.microsoft.com/office/drawing/2014/main" id="{C95754BB-3557-47E9-AF51-61C27BCD1C2D}"/>
                  </a:ext>
                </a:extLst>
              </p:cNvPr>
              <p:cNvSpPr txBox="1">
                <a:spLocks noRot="1" noChangeAspect="1" noMove="1" noResize="1" noEditPoints="1" noAdjustHandles="1" noChangeArrowheads="1" noChangeShapeType="1" noTextEdit="1"/>
              </p:cNvSpPr>
              <p:nvPr/>
            </p:nvSpPr>
            <p:spPr>
              <a:xfrm>
                <a:off x="3800900" y="3442647"/>
                <a:ext cx="2606723" cy="941925"/>
              </a:xfrm>
              <a:prstGeom prst="rect">
                <a:avLst/>
              </a:prstGeom>
              <a:blipFill>
                <a:blip r:embed="rId4"/>
                <a:stretch>
                  <a:fillRect b="-53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F623018-F6A5-4FD4-BA0B-CAB91253B4BD}"/>
              </a:ext>
            </a:extLst>
          </p:cNvPr>
          <p:cNvSpPr txBox="1"/>
          <p:nvPr/>
        </p:nvSpPr>
        <p:spPr>
          <a:xfrm>
            <a:off x="1132764" y="5088429"/>
            <a:ext cx="9840036"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Compare t-statistic to t-distribution to determine p-value</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Typically p &lt; 0.05 indicates statistical significance</a:t>
            </a: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C5FBB952-E97D-472D-B41A-EB9E0B66F352}"/>
                  </a:ext>
                </a:extLst>
              </p14:cNvPr>
              <p14:cNvContentPartPr/>
              <p14:nvPr/>
            </p14:nvContentPartPr>
            <p14:xfrm>
              <a:off x="9291939" y="1879555"/>
              <a:ext cx="11880" cy="2880"/>
            </p14:xfrm>
          </p:contentPart>
        </mc:Choice>
        <mc:Fallback xmlns="">
          <p:pic>
            <p:nvPicPr>
              <p:cNvPr id="11" name="Ink 10">
                <a:extLst>
                  <a:ext uri="{FF2B5EF4-FFF2-40B4-BE49-F238E27FC236}">
                    <a16:creationId xmlns:a16="http://schemas.microsoft.com/office/drawing/2014/main" id="{C5FBB952-E97D-472D-B41A-EB9E0B66F352}"/>
                  </a:ext>
                </a:extLst>
              </p:cNvPr>
              <p:cNvPicPr/>
              <p:nvPr/>
            </p:nvPicPr>
            <p:blipFill>
              <a:blip r:embed="rId6"/>
              <a:stretch>
                <a:fillRect/>
              </a:stretch>
            </p:blipFill>
            <p:spPr>
              <a:xfrm>
                <a:off x="9283299" y="1870555"/>
                <a:ext cx="29520" cy="20520"/>
              </a:xfrm>
              <a:prstGeom prst="rect">
                <a:avLst/>
              </a:prstGeom>
            </p:spPr>
          </p:pic>
        </mc:Fallback>
      </mc:AlternateContent>
      <p:sp>
        <p:nvSpPr>
          <p:cNvPr id="23" name="TextBox 22">
            <a:extLst>
              <a:ext uri="{FF2B5EF4-FFF2-40B4-BE49-F238E27FC236}">
                <a16:creationId xmlns:a16="http://schemas.microsoft.com/office/drawing/2014/main" id="{7D9AFC71-768C-4DEE-8066-5546E71D2C5E}"/>
              </a:ext>
            </a:extLst>
          </p:cNvPr>
          <p:cNvSpPr txBox="1"/>
          <p:nvPr/>
        </p:nvSpPr>
        <p:spPr>
          <a:xfrm>
            <a:off x="8106770" y="1769571"/>
            <a:ext cx="3332259"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Standard deviation of residuals</a:t>
            </a:r>
          </a:p>
        </p:txBody>
      </p:sp>
      <p:sp>
        <p:nvSpPr>
          <p:cNvPr id="24" name="TextBox 23">
            <a:extLst>
              <a:ext uri="{FF2B5EF4-FFF2-40B4-BE49-F238E27FC236}">
                <a16:creationId xmlns:a16="http://schemas.microsoft.com/office/drawing/2014/main" id="{15822E56-4E31-44B6-AF5A-AE9180E29F9D}"/>
              </a:ext>
            </a:extLst>
          </p:cNvPr>
          <p:cNvSpPr txBox="1"/>
          <p:nvPr/>
        </p:nvSpPr>
        <p:spPr>
          <a:xfrm>
            <a:off x="8106770" y="2514952"/>
            <a:ext cx="2402581"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Total sums of squares</a:t>
            </a:r>
          </a:p>
        </p:txBody>
      </p:sp>
      <p:sp>
        <p:nvSpPr>
          <p:cNvPr id="27" name="TextBox 26">
            <a:extLst>
              <a:ext uri="{FF2B5EF4-FFF2-40B4-BE49-F238E27FC236}">
                <a16:creationId xmlns:a16="http://schemas.microsoft.com/office/drawing/2014/main" id="{9C2925BE-9A93-47A6-B8BC-9642A8AF4C29}"/>
              </a:ext>
            </a:extLst>
          </p:cNvPr>
          <p:cNvSpPr txBox="1"/>
          <p:nvPr/>
        </p:nvSpPr>
        <p:spPr>
          <a:xfrm>
            <a:off x="5869619" y="3484433"/>
            <a:ext cx="2397901"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Regression coefficient</a:t>
            </a:r>
          </a:p>
        </p:txBody>
      </p:sp>
      <p:sp>
        <p:nvSpPr>
          <p:cNvPr id="30" name="TextBox 29">
            <a:extLst>
              <a:ext uri="{FF2B5EF4-FFF2-40B4-BE49-F238E27FC236}">
                <a16:creationId xmlns:a16="http://schemas.microsoft.com/office/drawing/2014/main" id="{473E42D6-C567-47B7-87EB-1F639DC40C9A}"/>
              </a:ext>
            </a:extLst>
          </p:cNvPr>
          <p:cNvSpPr txBox="1"/>
          <p:nvPr/>
        </p:nvSpPr>
        <p:spPr>
          <a:xfrm>
            <a:off x="5869619" y="3988702"/>
            <a:ext cx="4168321"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Standard error of regression coefficient</a:t>
            </a:r>
          </a:p>
        </p:txBody>
      </p:sp>
    </p:spTree>
    <p:extLst>
      <p:ext uri="{BB962C8B-B14F-4D97-AF65-F5344CB8AC3E}">
        <p14:creationId xmlns:p14="http://schemas.microsoft.com/office/powerpoint/2010/main" val="57915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64D2-5356-4080-B70D-C3FF57CD1A1A}"/>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What it looks like in R Output</a:t>
            </a:r>
          </a:p>
        </p:txBody>
      </p:sp>
      <p:sp>
        <p:nvSpPr>
          <p:cNvPr id="3" name="Content Placeholder 2">
            <a:extLst>
              <a:ext uri="{FF2B5EF4-FFF2-40B4-BE49-F238E27FC236}">
                <a16:creationId xmlns:a16="http://schemas.microsoft.com/office/drawing/2014/main" id="{8A8DFBC9-8062-4E38-828B-C41678D3DFCD}"/>
              </a:ext>
            </a:extLst>
          </p:cNvPr>
          <p:cNvSpPr>
            <a:spLocks noGrp="1"/>
          </p:cNvSpPr>
          <p:nvPr>
            <p:ph idx="1"/>
          </p:nvPr>
        </p:nvSpPr>
        <p:spPr/>
        <p:txBody>
          <a:bodyPr>
            <a:normAutofit/>
          </a:bodyPr>
          <a:lstStyle/>
          <a:p>
            <a:pPr marL="0" indent="0">
              <a:buNone/>
            </a:pPr>
            <a:r>
              <a:rPr lang="en-US" sz="2000" dirty="0">
                <a:latin typeface="Simplified Arabic Fixed" panose="020B0604020202020204" pitchFamily="49" charset="-78"/>
                <a:cs typeface="Simplified Arabic Fixed" panose="020B0604020202020204" pitchFamily="49" charset="-78"/>
              </a:rPr>
              <a:t>Call:</a:t>
            </a:r>
          </a:p>
          <a:p>
            <a:pPr marL="0" indent="0">
              <a:buNone/>
            </a:pPr>
            <a:r>
              <a:rPr lang="en-US" sz="2000" dirty="0">
                <a:latin typeface="Simplified Arabic Fixed" panose="020B0604020202020204" pitchFamily="49" charset="-78"/>
                <a:cs typeface="Simplified Arabic Fixed" panose="020B0604020202020204" pitchFamily="49" charset="-78"/>
              </a:rPr>
              <a:t>lm(distance ~ speed, data = cars)</a:t>
            </a:r>
          </a:p>
          <a:p>
            <a:pPr marL="0" indent="0">
              <a:buNone/>
            </a:pPr>
            <a:r>
              <a:rPr lang="en-US" sz="2000" dirty="0">
                <a:latin typeface="Simplified Arabic Fixed" panose="020B0604020202020204" pitchFamily="49" charset="-78"/>
                <a:cs typeface="Simplified Arabic Fixed" panose="020B0604020202020204" pitchFamily="49" charset="-78"/>
              </a:rPr>
              <a:t>Residuals</a:t>
            </a:r>
          </a:p>
          <a:p>
            <a:pPr marL="0" indent="0">
              <a:buNone/>
            </a:pPr>
            <a:r>
              <a:rPr lang="en-US" sz="2000" dirty="0">
                <a:latin typeface="Simplified Arabic Fixed" panose="020B0604020202020204" pitchFamily="49" charset="-78"/>
                <a:cs typeface="Simplified Arabic Fixed" panose="020B0604020202020204" pitchFamily="49" charset="-78"/>
              </a:rPr>
              <a:t>Min		1Q		Median	3Q		Max</a:t>
            </a:r>
          </a:p>
          <a:p>
            <a:pPr marL="0" indent="0">
              <a:buNone/>
            </a:pPr>
            <a:r>
              <a:rPr lang="en-US" sz="2000" dirty="0">
                <a:latin typeface="Courier New" panose="02070309020205020404" pitchFamily="49" charset="0"/>
                <a:cs typeface="Courier New" panose="02070309020205020404" pitchFamily="49" charset="0"/>
              </a:rPr>
              <a:t>-29.069	-9.525	-2.727	9.215		43.201</a:t>
            </a:r>
          </a:p>
          <a:p>
            <a:pPr marL="0" indent="0">
              <a:buNone/>
            </a:pPr>
            <a:r>
              <a:rPr lang="en-US" sz="2000" dirty="0">
                <a:latin typeface="Courier New" panose="02070309020205020404" pitchFamily="49" charset="0"/>
                <a:cs typeface="Courier New" panose="02070309020205020404" pitchFamily="49" charset="0"/>
              </a:rPr>
              <a:t>Coefficients:</a:t>
            </a:r>
          </a:p>
          <a:p>
            <a:pPr marL="0" indent="0">
              <a:buNone/>
            </a:pPr>
            <a:r>
              <a:rPr lang="en-US" sz="2000" dirty="0">
                <a:latin typeface="Simplified Arabic Fixed" panose="020B0604020202020204" pitchFamily="49" charset="-78"/>
                <a:cs typeface="Simplified Arabic Fixed" panose="020B0604020202020204" pitchFamily="49" charset="-78"/>
              </a:rPr>
              <a:t>		Estimate	Std. Error	t value	</a:t>
            </a:r>
            <a:r>
              <a:rPr lang="en-US" sz="2000" dirty="0" err="1">
                <a:latin typeface="Simplified Arabic Fixed" panose="020B0604020202020204" pitchFamily="49" charset="-78"/>
                <a:cs typeface="Simplified Arabic Fixed" panose="020B0604020202020204" pitchFamily="49" charset="-78"/>
              </a:rPr>
              <a:t>Pr</a:t>
            </a:r>
            <a:r>
              <a:rPr lang="en-US" sz="2000" dirty="0">
                <a:latin typeface="Simplified Arabic Fixed" panose="020B0604020202020204" pitchFamily="49" charset="-78"/>
                <a:cs typeface="Simplified Arabic Fixed" panose="020B0604020202020204" pitchFamily="49" charset="-78"/>
              </a:rPr>
              <a:t>(&gt;|t|)</a:t>
            </a:r>
          </a:p>
          <a:p>
            <a:pPr marL="0" indent="0">
              <a:buNone/>
            </a:pPr>
            <a:r>
              <a:rPr lang="en-US" sz="2000" dirty="0">
                <a:latin typeface="Simplified Arabic Fixed" panose="020B0604020202020204" pitchFamily="49" charset="-78"/>
                <a:cs typeface="Simplified Arabic Fixed" panose="020B0604020202020204" pitchFamily="49" charset="-78"/>
              </a:rPr>
              <a:t>(Intercept)	</a:t>
            </a:r>
            <a:r>
              <a:rPr lang="en-US" sz="2000" dirty="0">
                <a:latin typeface="Courier New" panose="02070309020205020404" pitchFamily="49" charset="0"/>
                <a:cs typeface="Courier New" panose="02070309020205020404" pitchFamily="49" charset="0"/>
              </a:rPr>
              <a:t>42.9800	2.1750	19.761	&lt;2e-16***</a:t>
            </a:r>
          </a:p>
          <a:p>
            <a:pPr marL="0" indent="0">
              <a:buNone/>
            </a:pPr>
            <a:r>
              <a:rPr lang="en-US" sz="2000" dirty="0">
                <a:latin typeface="Courier New" panose="02070309020205020404" pitchFamily="49" charset="0"/>
                <a:cs typeface="Courier New" panose="02070309020205020404" pitchFamily="49" charset="0"/>
              </a:rPr>
              <a:t> Speed	3.9324	0.4155	9.464		1.49e-12***</a:t>
            </a:r>
          </a:p>
          <a:p>
            <a:pPr marL="0" indent="0">
              <a:buNone/>
            </a:pPr>
            <a:r>
              <a:rPr lang="en-US" sz="2000" dirty="0">
                <a:latin typeface="Courier New" panose="02070309020205020404" pitchFamily="49" charset="0"/>
                <a:cs typeface="Courier New" panose="02070309020205020404" pitchFamily="49" charset="0"/>
              </a:rPr>
              <a:t>Signif. Codes: 0 ‘***’, 0.001 ‘**’, 0.01, ‘*’, 0.05 ‘.’</a:t>
            </a:r>
          </a:p>
          <a:p>
            <a:pPr marL="0" indent="0">
              <a:buNone/>
            </a:pPr>
            <a:endParaRPr lang="en-US" sz="2000" dirty="0">
              <a:latin typeface="Simplified Arabic Fixed" panose="020B0604020202020204" pitchFamily="49" charset="-78"/>
              <a:cs typeface="Simplified Arabic Fixed" panose="020B0604020202020204" pitchFamily="49" charset="-78"/>
            </a:endParaRPr>
          </a:p>
        </p:txBody>
      </p:sp>
      <p:sp>
        <p:nvSpPr>
          <p:cNvPr id="5" name="Rectangle 4">
            <a:extLst>
              <a:ext uri="{FF2B5EF4-FFF2-40B4-BE49-F238E27FC236}">
                <a16:creationId xmlns:a16="http://schemas.microsoft.com/office/drawing/2014/main" id="{CDE54323-7C2A-4CA4-BBFE-DA977A420138}"/>
              </a:ext>
            </a:extLst>
          </p:cNvPr>
          <p:cNvSpPr/>
          <p:nvPr/>
        </p:nvSpPr>
        <p:spPr>
          <a:xfrm>
            <a:off x="2593073" y="4954137"/>
            <a:ext cx="1337481" cy="4503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1123F8-00D8-4D4D-9D9B-9A45E41FD46B}"/>
              </a:ext>
            </a:extLst>
          </p:cNvPr>
          <p:cNvSpPr/>
          <p:nvPr/>
        </p:nvSpPr>
        <p:spPr>
          <a:xfrm>
            <a:off x="4531054" y="4967784"/>
            <a:ext cx="1173708" cy="4503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1FF496D-F4D1-4064-9A73-4A9E0F9CF3B4}"/>
              </a:ext>
            </a:extLst>
          </p:cNvPr>
          <p:cNvCxnSpPr/>
          <p:nvPr/>
        </p:nvCxnSpPr>
        <p:spPr>
          <a:xfrm>
            <a:off x="5854886" y="5186147"/>
            <a:ext cx="409433"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4388C08-2890-4664-B47B-ABA2CA390860}"/>
              </a:ext>
            </a:extLst>
          </p:cNvPr>
          <p:cNvCxnSpPr>
            <a:cxnSpLocks/>
          </p:cNvCxnSpPr>
          <p:nvPr/>
        </p:nvCxnSpPr>
        <p:spPr>
          <a:xfrm flipH="1">
            <a:off x="4146698" y="4954137"/>
            <a:ext cx="170121" cy="45037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56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C900-F366-4E92-8002-E45BEF4F199D}"/>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Let’s try an example</a:t>
            </a:r>
          </a:p>
        </p:txBody>
      </p:sp>
      <p:sp>
        <p:nvSpPr>
          <p:cNvPr id="4" name="Rectangle 3">
            <a:extLst>
              <a:ext uri="{FF2B5EF4-FFF2-40B4-BE49-F238E27FC236}">
                <a16:creationId xmlns:a16="http://schemas.microsoft.com/office/drawing/2014/main" id="{23C32AA3-555C-A24E-802C-5ED6F7C17C2C}"/>
              </a:ext>
            </a:extLst>
          </p:cNvPr>
          <p:cNvSpPr/>
          <p:nvPr/>
        </p:nvSpPr>
        <p:spPr>
          <a:xfrm>
            <a:off x="838200" y="1690688"/>
            <a:ext cx="5257800" cy="4673074"/>
          </a:xfrm>
          <a:prstGeom prst="rect">
            <a:avLst/>
          </a:prstGeom>
        </p:spPr>
        <p:txBody>
          <a:bodyPr wrap="square">
            <a:spAutoFit/>
          </a:bodyPr>
          <a:lstStyle/>
          <a:p>
            <a:pPr>
              <a:spcAft>
                <a:spcPts val="100"/>
              </a:spcAft>
            </a:pPr>
            <a:r>
              <a:rPr lang="en-US" sz="2800" dirty="0">
                <a:latin typeface="Tahoma" panose="020B0604030504040204" pitchFamily="34" charset="0"/>
                <a:ea typeface="Tahoma" panose="020B0604030504040204" pitchFamily="34" charset="0"/>
                <a:cs typeface="Tahoma" panose="020B0604030504040204" pitchFamily="34" charset="0"/>
              </a:rPr>
              <a:t>You’ve been super bored during quarantine and have been binge watching </a:t>
            </a:r>
            <a:r>
              <a:rPr lang="en-US" sz="2800" i="1" dirty="0">
                <a:latin typeface="Tahoma" panose="020B0604030504040204" pitchFamily="34" charset="0"/>
                <a:ea typeface="Tahoma" panose="020B0604030504040204" pitchFamily="34" charset="0"/>
                <a:cs typeface="Tahoma" panose="020B0604030504040204" pitchFamily="34" charset="0"/>
              </a:rPr>
              <a:t>The Office </a:t>
            </a:r>
            <a:r>
              <a:rPr lang="en-US" sz="2800" dirty="0">
                <a:latin typeface="Tahoma" panose="020B0604030504040204" pitchFamily="34" charset="0"/>
                <a:ea typeface="Tahoma" panose="020B0604030504040204" pitchFamily="34" charset="0"/>
                <a:cs typeface="Tahoma" panose="020B0604030504040204" pitchFamily="34" charset="0"/>
              </a:rPr>
              <a:t>and </a:t>
            </a:r>
            <a:r>
              <a:rPr lang="en-US" sz="2800" i="1" dirty="0">
                <a:latin typeface="Tahoma" panose="020B0604030504040204" pitchFamily="34" charset="0"/>
                <a:ea typeface="Tahoma" panose="020B0604030504040204" pitchFamily="34" charset="0"/>
                <a:cs typeface="Tahoma" panose="020B0604030504040204" pitchFamily="34" charset="0"/>
              </a:rPr>
              <a:t>Parks and Rec </a:t>
            </a:r>
            <a:r>
              <a:rPr lang="en-US" sz="2800" dirty="0">
                <a:latin typeface="Tahoma" panose="020B0604030504040204" pitchFamily="34" charset="0"/>
                <a:ea typeface="Tahoma" panose="020B0604030504040204" pitchFamily="34" charset="0"/>
                <a:cs typeface="Tahoma" panose="020B0604030504040204" pitchFamily="34" charset="0"/>
              </a:rPr>
              <a:t>to try and pass the time</a:t>
            </a:r>
          </a:p>
          <a:p>
            <a:pPr>
              <a:spcAft>
                <a:spcPts val="100"/>
              </a:spcAft>
            </a:pPr>
            <a:endParaRPr lang="en-US" sz="1600" dirty="0">
              <a:latin typeface="Tahoma" panose="020B0604030504040204" pitchFamily="34" charset="0"/>
              <a:ea typeface="Tahoma" panose="020B0604030504040204" pitchFamily="34" charset="0"/>
              <a:cs typeface="Tahoma" panose="020B0604030504040204" pitchFamily="34" charset="0"/>
            </a:endParaRPr>
          </a:p>
          <a:p>
            <a:pPr>
              <a:spcAft>
                <a:spcPts val="100"/>
              </a:spcAft>
            </a:pPr>
            <a:r>
              <a:rPr lang="en-US" sz="2800" dirty="0">
                <a:latin typeface="Tahoma" panose="020B0604030504040204" pitchFamily="34" charset="0"/>
                <a:ea typeface="Tahoma" panose="020B0604030504040204" pitchFamily="34" charset="0"/>
                <a:cs typeface="Tahoma" panose="020B0604030504040204" pitchFamily="34" charset="0"/>
              </a:rPr>
              <a:t>As you become increasingly stir crazy you decide to create a dataset based on these sitcom characters and some of their traits (because why not)</a:t>
            </a:r>
          </a:p>
        </p:txBody>
      </p:sp>
      <p:sp>
        <p:nvSpPr>
          <p:cNvPr id="5" name="Rectangle 4">
            <a:extLst>
              <a:ext uri="{FF2B5EF4-FFF2-40B4-BE49-F238E27FC236}">
                <a16:creationId xmlns:a16="http://schemas.microsoft.com/office/drawing/2014/main" id="{9F0F9104-660A-2E48-B4A9-2C2298E2CBC7}"/>
              </a:ext>
            </a:extLst>
          </p:cNvPr>
          <p:cNvSpPr/>
          <p:nvPr/>
        </p:nvSpPr>
        <p:spPr>
          <a:xfrm>
            <a:off x="6272462" y="1690688"/>
            <a:ext cx="5518485" cy="4637167"/>
          </a:xfrm>
          <a:prstGeom prst="rect">
            <a:avLst/>
          </a:prstGeom>
        </p:spPr>
        <p:txBody>
          <a:bodyPr wrap="square">
            <a:spAutoFit/>
          </a:bodyPr>
          <a:lstStyle/>
          <a:p>
            <a:pPr>
              <a:spcAft>
                <a:spcPts val="100"/>
              </a:spcAft>
            </a:pPr>
            <a:r>
              <a:rPr lang="en-US" sz="2800" dirty="0">
                <a:latin typeface="Tahoma" panose="020B0604030504040204" pitchFamily="34" charset="0"/>
                <a:ea typeface="Tahoma" panose="020B0604030504040204" pitchFamily="34" charset="0"/>
                <a:cs typeface="Tahoma" panose="020B0604030504040204" pitchFamily="34" charset="0"/>
              </a:rPr>
              <a:t>After compiling this data, you want to see </a:t>
            </a:r>
            <a:r>
              <a:rPr lang="en-US" sz="2800" dirty="0">
                <a:solidFill>
                  <a:schemeClr val="accent5"/>
                </a:solidFill>
                <a:latin typeface="Tahoma" panose="020B0604030504040204" pitchFamily="34" charset="0"/>
                <a:ea typeface="Tahoma" panose="020B0604030504040204" pitchFamily="34" charset="0"/>
                <a:cs typeface="Tahoma" panose="020B0604030504040204" pitchFamily="34" charset="0"/>
              </a:rPr>
              <a:t>if you can predict a character’s </a:t>
            </a:r>
            <a:r>
              <a:rPr lang="en-US" sz="2800" i="1" dirty="0">
                <a:solidFill>
                  <a:schemeClr val="accent5"/>
                </a:solidFill>
                <a:latin typeface="Tahoma" panose="020B0604030504040204" pitchFamily="34" charset="0"/>
                <a:ea typeface="Tahoma" panose="020B0604030504040204" pitchFamily="34" charset="0"/>
                <a:cs typeface="Tahoma" panose="020B0604030504040204" pitchFamily="34" charset="0"/>
              </a:rPr>
              <a:t>income</a:t>
            </a:r>
            <a:r>
              <a:rPr lang="en-US" sz="2800" dirty="0">
                <a:solidFill>
                  <a:schemeClr val="accent5"/>
                </a:solidFill>
                <a:latin typeface="Tahoma" panose="020B0604030504040204" pitchFamily="34" charset="0"/>
                <a:ea typeface="Tahoma" panose="020B0604030504040204" pitchFamily="34" charset="0"/>
                <a:cs typeface="Tahoma" panose="020B0604030504040204" pitchFamily="34" charset="0"/>
              </a:rPr>
              <a:t> based on how </a:t>
            </a:r>
            <a:r>
              <a:rPr lang="en-US" sz="2800" i="1" dirty="0">
                <a:solidFill>
                  <a:schemeClr val="accent5"/>
                </a:solidFill>
                <a:latin typeface="Tahoma" panose="020B0604030504040204" pitchFamily="34" charset="0"/>
                <a:ea typeface="Tahoma" panose="020B0604030504040204" pitchFamily="34" charset="0"/>
                <a:cs typeface="Tahoma" panose="020B0604030504040204" pitchFamily="34" charset="0"/>
              </a:rPr>
              <a:t>awkward</a:t>
            </a:r>
            <a:r>
              <a:rPr lang="en-US" sz="2800" dirty="0">
                <a:solidFill>
                  <a:schemeClr val="accent5"/>
                </a:solidFill>
                <a:latin typeface="Tahoma" panose="020B0604030504040204" pitchFamily="34" charset="0"/>
                <a:ea typeface="Tahoma" panose="020B0604030504040204" pitchFamily="34" charset="0"/>
                <a:cs typeface="Tahoma" panose="020B0604030504040204" pitchFamily="34" charset="0"/>
              </a:rPr>
              <a:t> they are</a:t>
            </a:r>
          </a:p>
          <a:p>
            <a:pPr>
              <a:spcAft>
                <a:spcPts val="100"/>
              </a:spcAft>
            </a:pPr>
            <a:endParaRPr lang="en-US" sz="1200" dirty="0">
              <a:latin typeface="Tahoma" panose="020B0604030504040204" pitchFamily="34" charset="0"/>
              <a:ea typeface="Tahoma" panose="020B0604030504040204" pitchFamily="34" charset="0"/>
              <a:cs typeface="Tahoma" panose="020B0604030504040204" pitchFamily="34" charset="0"/>
            </a:endParaRPr>
          </a:p>
          <a:p>
            <a:pPr>
              <a:spcAft>
                <a:spcPts val="100"/>
              </a:spcAft>
            </a:pPr>
            <a:r>
              <a:rPr lang="en-US" sz="2400" dirty="0">
                <a:latin typeface="Tahoma" panose="020B0604030504040204" pitchFamily="34" charset="0"/>
                <a:ea typeface="Tahoma" panose="020B0604030504040204" pitchFamily="34" charset="0"/>
                <a:cs typeface="Tahoma" panose="020B0604030504040204" pitchFamily="34" charset="0"/>
              </a:rPr>
              <a:t>Let’s also say you’ve amazingly created a valid metric of awkwardness that is a continuous variable</a:t>
            </a:r>
          </a:p>
          <a:p>
            <a:pPr lvl="1">
              <a:spcAft>
                <a:spcPts val="100"/>
              </a:spcAft>
            </a:pP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H</a:t>
            </a:r>
            <a:r>
              <a:rPr lang="en-US" sz="2400" baseline="-25000" dirty="0">
                <a:solidFill>
                  <a:schemeClr val="accent3"/>
                </a:solidFill>
                <a:latin typeface="Tahoma" panose="020B0604030504040204" pitchFamily="34" charset="0"/>
                <a:ea typeface="Tahoma" panose="020B0604030504040204" pitchFamily="34" charset="0"/>
                <a:cs typeface="Tahoma" panose="020B0604030504040204" pitchFamily="34" charset="0"/>
              </a:rPr>
              <a:t>o</a:t>
            </a: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 Character awkwardness does not predict income</a:t>
            </a:r>
          </a:p>
          <a:p>
            <a:pPr lvl="1">
              <a:spcAft>
                <a:spcPts val="100"/>
              </a:spcAft>
            </a:pP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H</a:t>
            </a:r>
            <a:r>
              <a:rPr lang="en-US" sz="2400" baseline="-25000" dirty="0">
                <a:solidFill>
                  <a:schemeClr val="accent1"/>
                </a:solidFill>
                <a:latin typeface="Tahoma" panose="020B0604030504040204" pitchFamily="34" charset="0"/>
                <a:ea typeface="Tahoma" panose="020B0604030504040204" pitchFamily="34" charset="0"/>
                <a:cs typeface="Tahoma" panose="020B0604030504040204" pitchFamily="34" charset="0"/>
              </a:rPr>
              <a:t>1</a:t>
            </a: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 Character awkwardness is a significant predictor of income</a:t>
            </a:r>
          </a:p>
        </p:txBody>
      </p:sp>
    </p:spTree>
    <p:extLst>
      <p:ext uri="{BB962C8B-B14F-4D97-AF65-F5344CB8AC3E}">
        <p14:creationId xmlns:p14="http://schemas.microsoft.com/office/powerpoint/2010/main" val="5409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4727-B502-4A87-BA00-158666A7A9F1}"/>
              </a:ext>
            </a:extLst>
          </p:cNvPr>
          <p:cNvSpPr>
            <a:spLocks noGrp="1"/>
          </p:cNvSpPr>
          <p:nvPr>
            <p:ph type="title"/>
          </p:nvPr>
        </p:nvSpPr>
        <p:spPr>
          <a:xfrm>
            <a:off x="838199" y="365125"/>
            <a:ext cx="10773427" cy="1325563"/>
          </a:xfrm>
        </p:spPr>
        <p:txBody>
          <a:bodyPr>
            <a:norm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First let’s create a scatterplot of our variables</a:t>
            </a:r>
          </a:p>
        </p:txBody>
      </p:sp>
      <p:pic>
        <p:nvPicPr>
          <p:cNvPr id="4" name="Picture 3">
            <a:extLst>
              <a:ext uri="{FF2B5EF4-FFF2-40B4-BE49-F238E27FC236}">
                <a16:creationId xmlns:a16="http://schemas.microsoft.com/office/drawing/2014/main" id="{C73406FC-BBCB-4CF4-A749-FE6DCD1C8C3A}"/>
              </a:ext>
            </a:extLst>
          </p:cNvPr>
          <p:cNvPicPr>
            <a:picLocks noChangeAspect="1"/>
          </p:cNvPicPr>
          <p:nvPr/>
        </p:nvPicPr>
        <p:blipFill rotWithShape="1">
          <a:blip r:embed="rId3"/>
          <a:srcRect l="914" t="5696"/>
          <a:stretch/>
        </p:blipFill>
        <p:spPr>
          <a:xfrm>
            <a:off x="2659280" y="1690688"/>
            <a:ext cx="6873439" cy="5034574"/>
          </a:xfrm>
          <a:prstGeom prst="rect">
            <a:avLst/>
          </a:prstGeom>
        </p:spPr>
      </p:pic>
    </p:spTree>
    <p:extLst>
      <p:ext uri="{BB962C8B-B14F-4D97-AF65-F5344CB8AC3E}">
        <p14:creationId xmlns:p14="http://schemas.microsoft.com/office/powerpoint/2010/main" val="393217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F4C4-244E-46D9-AB2A-A0E8153198C0}"/>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Run the Simple Regression in R</a:t>
            </a:r>
          </a:p>
        </p:txBody>
      </p:sp>
      <p:sp>
        <p:nvSpPr>
          <p:cNvPr id="3" name="Content Placeholder 2">
            <a:extLst>
              <a:ext uri="{FF2B5EF4-FFF2-40B4-BE49-F238E27FC236}">
                <a16:creationId xmlns:a16="http://schemas.microsoft.com/office/drawing/2014/main" id="{8A51ADC3-DCB2-4A26-96B5-EC52B480360C}"/>
              </a:ext>
            </a:extLst>
          </p:cNvPr>
          <p:cNvSpPr>
            <a:spLocks noGrp="1"/>
          </p:cNvSpPr>
          <p:nvPr>
            <p:ph idx="1"/>
          </p:nvPr>
        </p:nvSpPr>
        <p:spPr/>
        <p:txBody>
          <a:bodyPr>
            <a:normAutofit lnSpcReduction="10000"/>
          </a:bodyPr>
          <a:lstStyle/>
          <a:p>
            <a:pPr marL="0" indent="0">
              <a:buNone/>
            </a:pPr>
            <a:r>
              <a:rPr lang="en-US" sz="2000" dirty="0">
                <a:latin typeface="Courier New" panose="02070309020205020404" pitchFamily="49" charset="0"/>
                <a:cs typeface="Courier New" panose="02070309020205020404" pitchFamily="49" charset="0"/>
              </a:rPr>
              <a:t>Call:</a:t>
            </a:r>
          </a:p>
          <a:p>
            <a:pPr marL="0" indent="0">
              <a:buNone/>
            </a:pPr>
            <a:r>
              <a:rPr lang="en-US" sz="2000" dirty="0">
                <a:latin typeface="Courier New" panose="02070309020205020404" pitchFamily="49" charset="0"/>
                <a:cs typeface="Courier New" panose="02070309020205020404" pitchFamily="49" charset="0"/>
              </a:rPr>
              <a:t>lm(income ~ awkward, data = parks_office)</a:t>
            </a:r>
          </a:p>
          <a:p>
            <a:pPr marL="0" indent="0">
              <a:buNone/>
            </a:pPr>
            <a:r>
              <a:rPr lang="en-US" sz="2000" dirty="0">
                <a:latin typeface="Courier New" panose="02070309020205020404" pitchFamily="49" charset="0"/>
                <a:cs typeface="Courier New" panose="02070309020205020404" pitchFamily="49" charset="0"/>
              </a:rPr>
              <a:t>Residuals:</a:t>
            </a:r>
          </a:p>
          <a:p>
            <a:pPr marL="0" indent="0">
              <a:buNone/>
            </a:pPr>
            <a:r>
              <a:rPr lang="en-US" sz="2000" dirty="0">
                <a:latin typeface="Courier New" panose="02070309020205020404" pitchFamily="49" charset="0"/>
                <a:cs typeface="Courier New" panose="02070309020205020404" pitchFamily="49" charset="0"/>
              </a:rPr>
              <a:t>Min		1Q		Median	3Q		Max</a:t>
            </a:r>
          </a:p>
          <a:p>
            <a:pPr marL="0" indent="0">
              <a:buNone/>
            </a:pPr>
            <a:r>
              <a:rPr lang="en-US" sz="2000" dirty="0">
                <a:latin typeface="Courier New" panose="02070309020205020404" pitchFamily="49" charset="0"/>
                <a:cs typeface="Courier New" panose="02070309020205020404" pitchFamily="49" charset="0"/>
              </a:rPr>
              <a:t>-23.649	-11.718	1.462		8.394		34.531</a:t>
            </a:r>
          </a:p>
          <a:p>
            <a:pPr marL="0" indent="0">
              <a:buNone/>
            </a:pPr>
            <a:r>
              <a:rPr lang="en-US" sz="2000" dirty="0">
                <a:latin typeface="Courier New" panose="02070309020205020404" pitchFamily="49" charset="0"/>
                <a:cs typeface="Courier New" panose="02070309020205020404" pitchFamily="49" charset="0"/>
              </a:rPr>
              <a:t>Coefficients:</a:t>
            </a:r>
          </a:p>
          <a:p>
            <a:pPr marL="0" indent="0">
              <a:buNone/>
            </a:pPr>
            <a:r>
              <a:rPr lang="en-US" sz="2000" dirty="0">
                <a:latin typeface="Courier New" panose="02070309020205020404" pitchFamily="49" charset="0"/>
                <a:cs typeface="Courier New" panose="02070309020205020404" pitchFamily="49" charset="0"/>
              </a:rPr>
              <a:t>		Estimate	Std. Error	t value	</a:t>
            </a:r>
            <a:r>
              <a:rPr lang="en-US" sz="2000" dirty="0" err="1">
                <a:latin typeface="Courier New" panose="02070309020205020404" pitchFamily="49" charset="0"/>
                <a:cs typeface="Courier New" panose="02070309020205020404" pitchFamily="49" charset="0"/>
              </a:rPr>
              <a:t>Pr</a:t>
            </a:r>
            <a:r>
              <a:rPr lang="en-US" sz="2000" dirty="0">
                <a:latin typeface="Courier New" panose="02070309020205020404" pitchFamily="49" charset="0"/>
                <a:cs typeface="Courier New" panose="02070309020205020404" pitchFamily="49" charset="0"/>
              </a:rPr>
              <a:t>(&gt;|t|)</a:t>
            </a:r>
          </a:p>
          <a:p>
            <a:pPr marL="0" indent="0">
              <a:buNone/>
            </a:pPr>
            <a:r>
              <a:rPr lang="en-US" sz="2000" dirty="0">
                <a:latin typeface="Courier New" panose="02070309020205020404" pitchFamily="49" charset="0"/>
                <a:cs typeface="Courier New" panose="02070309020205020404" pitchFamily="49" charset="0"/>
              </a:rPr>
              <a:t>(Intercept)	62.5125	4.0013	15.623	3.03e-16***</a:t>
            </a:r>
          </a:p>
          <a:p>
            <a:pPr marL="0" indent="0">
              <a:buNone/>
            </a:pPr>
            <a:r>
              <a:rPr lang="en-US" sz="2000" dirty="0">
                <a:latin typeface="Courier New" panose="02070309020205020404" pitchFamily="49" charset="0"/>
                <a:cs typeface="Courier New" panose="02070309020205020404" pitchFamily="49" charset="0"/>
              </a:rPr>
              <a:t>Awkward	-1.9316	0.4188	-4.612	6.51e-05***</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Multiple R-squared: 0.4069	Adjusted R-squared: 0.3878</a:t>
            </a:r>
          </a:p>
          <a:p>
            <a:pPr marL="0" indent="0">
              <a:buNone/>
            </a:pPr>
            <a:endParaRPr lang="en-US" sz="2000" dirty="0">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A064A73B-DDDF-4C84-AA3D-E6657608C81F}"/>
              </a:ext>
            </a:extLst>
          </p:cNvPr>
          <p:cNvSpPr/>
          <p:nvPr/>
        </p:nvSpPr>
        <p:spPr>
          <a:xfrm>
            <a:off x="2775097" y="4752753"/>
            <a:ext cx="7230139" cy="40403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0CB224-DBF3-47C1-8944-DB58D7584807}"/>
              </a:ext>
            </a:extLst>
          </p:cNvPr>
          <p:cNvSpPr/>
          <p:nvPr/>
        </p:nvSpPr>
        <p:spPr>
          <a:xfrm>
            <a:off x="8495414" y="5539563"/>
            <a:ext cx="1041991" cy="30834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55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E724-95E2-8749-B530-6B15BA0641E0}"/>
              </a:ext>
            </a:extLst>
          </p:cNvPr>
          <p:cNvSpPr>
            <a:spLocks noGrp="1"/>
          </p:cNvSpPr>
          <p:nvPr>
            <p:ph type="ctrTitle"/>
          </p:nvPr>
        </p:nvSpPr>
        <p:spPr>
          <a:xfrm>
            <a:off x="970208" y="98101"/>
            <a:ext cx="10543505" cy="3669751"/>
          </a:xfrm>
        </p:spPr>
        <p:txBody>
          <a:bodyPr>
            <a:noAutofit/>
          </a:bodyPr>
          <a:lstStyle/>
          <a:p>
            <a:pPr algn="l"/>
            <a:r>
              <a:rPr lang="en-US" sz="88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The Simple Regression Model</a:t>
            </a:r>
            <a:endParaRPr lang="en-US" sz="36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D0641E99-4881-F44A-9897-362E11FC5A26}"/>
              </a:ext>
            </a:extLst>
          </p:cNvPr>
          <p:cNvSpPr/>
          <p:nvPr/>
        </p:nvSpPr>
        <p:spPr>
          <a:xfrm>
            <a:off x="970208" y="643169"/>
            <a:ext cx="133882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EDUC 7610</a:t>
            </a:r>
          </a:p>
        </p:txBody>
      </p:sp>
      <p:sp>
        <p:nvSpPr>
          <p:cNvPr id="37" name="Subtitle 2">
            <a:extLst>
              <a:ext uri="{FF2B5EF4-FFF2-40B4-BE49-F238E27FC236}">
                <a16:creationId xmlns:a16="http://schemas.microsoft.com/office/drawing/2014/main" id="{9707A82B-98D4-7C4C-A463-7E14BD4DFB87}"/>
              </a:ext>
            </a:extLst>
          </p:cNvPr>
          <p:cNvSpPr txBox="1">
            <a:spLocks/>
          </p:cNvSpPr>
          <p:nvPr/>
        </p:nvSpPr>
        <p:spPr>
          <a:xfrm>
            <a:off x="970208" y="5755608"/>
            <a:ext cx="9144000" cy="9184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a:t>Tyson S. Barrett, PhD</a:t>
            </a:r>
          </a:p>
          <a:p>
            <a:pPr algn="l"/>
            <a:r>
              <a:rPr lang="en-US" sz="2000"/>
              <a:t>Updates by Carly Fox</a:t>
            </a:r>
            <a:endParaRPr lang="en-US" dirty="0"/>
          </a:p>
        </p:txBody>
      </p:sp>
    </p:spTree>
    <p:extLst>
      <p:ext uri="{BB962C8B-B14F-4D97-AF65-F5344CB8AC3E}">
        <p14:creationId xmlns:p14="http://schemas.microsoft.com/office/powerpoint/2010/main" val="258363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2F61-0445-4582-8D1B-4EB727D28416}"/>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How do we interpret these results?</a:t>
            </a:r>
          </a:p>
        </p:txBody>
      </p:sp>
      <p:sp>
        <p:nvSpPr>
          <p:cNvPr id="3" name="Content Placeholder 2">
            <a:extLst>
              <a:ext uri="{FF2B5EF4-FFF2-40B4-BE49-F238E27FC236}">
                <a16:creationId xmlns:a16="http://schemas.microsoft.com/office/drawing/2014/main" id="{8C3FB61A-07AF-4DBB-BF97-A71430703467}"/>
              </a:ext>
            </a:extLst>
          </p:cNvPr>
          <p:cNvSpPr>
            <a:spLocks noGrp="1"/>
          </p:cNvSpPr>
          <p:nvPr>
            <p:ph idx="1"/>
          </p:nvPr>
        </p:nvSpPr>
        <p:spPr/>
        <p:txBody>
          <a:bodyPr>
            <a:noAutofit/>
          </a:bodyPr>
          <a:lstStyle/>
          <a:p>
            <a:pPr marL="0" indent="0">
              <a:buNone/>
            </a:pPr>
            <a:r>
              <a:rPr lang="en-US" sz="2000" dirty="0">
                <a:latin typeface="Courier New" panose="02070309020205020404" pitchFamily="49" charset="0"/>
                <a:cs typeface="Courier New" panose="02070309020205020404" pitchFamily="49" charset="0"/>
              </a:rPr>
              <a:t>Estimate	Std. Error	t value	</a:t>
            </a:r>
            <a:r>
              <a:rPr lang="en-US" sz="2000" dirty="0" err="1">
                <a:latin typeface="Courier New" panose="02070309020205020404" pitchFamily="49" charset="0"/>
                <a:cs typeface="Courier New" panose="02070309020205020404" pitchFamily="49" charset="0"/>
              </a:rPr>
              <a:t>Pr</a:t>
            </a:r>
            <a:r>
              <a:rPr lang="en-US" sz="2000" dirty="0">
                <a:latin typeface="Courier New" panose="02070309020205020404" pitchFamily="49" charset="0"/>
                <a:cs typeface="Courier New" panose="02070309020205020404" pitchFamily="49" charset="0"/>
              </a:rPr>
              <a:t>(&gt;|t|)</a:t>
            </a:r>
          </a:p>
          <a:p>
            <a:pPr marL="0" indent="0">
              <a:buNone/>
            </a:pPr>
            <a:r>
              <a:rPr lang="en-US" sz="2000" dirty="0">
                <a:latin typeface="Courier New" panose="02070309020205020404" pitchFamily="49" charset="0"/>
                <a:cs typeface="Courier New" panose="02070309020205020404" pitchFamily="49" charset="0"/>
              </a:rPr>
              <a:t>(Intercept)	62.5125	4.0013	15.623	3.03e-16***</a:t>
            </a:r>
          </a:p>
          <a:p>
            <a:pPr marL="0" indent="0">
              <a:buNone/>
            </a:pPr>
            <a:r>
              <a:rPr lang="en-US" sz="2000" dirty="0">
                <a:latin typeface="Courier New" panose="02070309020205020404" pitchFamily="49" charset="0"/>
                <a:cs typeface="Courier New" panose="02070309020205020404" pitchFamily="49" charset="0"/>
              </a:rPr>
              <a:t>Awkward	-1.9316	0.4188	-4.612	6.51e-05***</a:t>
            </a:r>
          </a:p>
          <a:p>
            <a:pPr marL="0" indent="0">
              <a:buNone/>
            </a:pPr>
            <a:r>
              <a:rPr lang="en-US" sz="2000" dirty="0">
                <a:latin typeface="Courier New" panose="02070309020205020404" pitchFamily="49" charset="0"/>
                <a:cs typeface="Courier New" panose="02070309020205020404" pitchFamily="49" charset="0"/>
              </a:rPr>
              <a:t>Adjusted R-squared: 0.3878                   </a:t>
            </a:r>
            <a:endParaRPr lang="en-US" sz="2000" dirty="0"/>
          </a:p>
          <a:p>
            <a:pPr marL="0" indent="0">
              <a:buNone/>
            </a:pPr>
            <a:endParaRPr lang="en-US" dirty="0"/>
          </a:p>
          <a:p>
            <a:pPr marL="0" indent="0">
              <a:buNone/>
            </a:pPr>
            <a:r>
              <a:rPr lang="en-US" sz="3200" i="1" dirty="0">
                <a:latin typeface="Tahoma" panose="020B0604030504040204" pitchFamily="34" charset="0"/>
                <a:ea typeface="Tahoma" panose="020B0604030504040204" pitchFamily="34" charset="0"/>
                <a:cs typeface="Tahoma" panose="020B0604030504040204" pitchFamily="34" charset="0"/>
              </a:rPr>
              <a:t>For each </a:t>
            </a:r>
            <a:r>
              <a:rPr lang="en-US" sz="3200" b="1" i="1" dirty="0">
                <a:latin typeface="Tahoma" panose="020B0604030504040204" pitchFamily="34" charset="0"/>
                <a:ea typeface="Tahoma" panose="020B0604030504040204" pitchFamily="34" charset="0"/>
                <a:cs typeface="Tahoma" panose="020B0604030504040204" pitchFamily="34" charset="0"/>
              </a:rPr>
              <a:t>one-unit increase in character awkwardness</a:t>
            </a:r>
            <a:r>
              <a:rPr lang="en-US" sz="3200" i="1" dirty="0">
                <a:latin typeface="Tahoma" panose="020B0604030504040204" pitchFamily="34" charset="0"/>
                <a:ea typeface="Tahoma" panose="020B0604030504040204" pitchFamily="34" charset="0"/>
                <a:cs typeface="Tahoma" panose="020B0604030504040204" pitchFamily="34" charset="0"/>
              </a:rPr>
              <a:t>, there is an associated </a:t>
            </a:r>
            <a:r>
              <a:rPr lang="en-US" sz="3200" b="1" i="1" dirty="0">
                <a:latin typeface="Tahoma" panose="020B0604030504040204" pitchFamily="34" charset="0"/>
                <a:ea typeface="Tahoma" panose="020B0604030504040204" pitchFamily="34" charset="0"/>
                <a:cs typeface="Tahoma" panose="020B0604030504040204" pitchFamily="34" charset="0"/>
              </a:rPr>
              <a:t>$1,931.60 decrease </a:t>
            </a:r>
            <a:r>
              <a:rPr lang="en-US" sz="3200" i="1" dirty="0">
                <a:latin typeface="Tahoma" panose="020B0604030504040204" pitchFamily="34" charset="0"/>
                <a:ea typeface="Tahoma" panose="020B0604030504040204" pitchFamily="34" charset="0"/>
                <a:cs typeface="Tahoma" panose="020B0604030504040204" pitchFamily="34" charset="0"/>
              </a:rPr>
              <a:t>in yearly income</a:t>
            </a:r>
          </a:p>
          <a:p>
            <a:pPr marL="0" indent="0">
              <a:buNone/>
            </a:pPr>
            <a:endParaRPr lang="en-US" sz="1200" i="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dirty="0">
                <a:latin typeface="Tahoma" panose="020B0604030504040204" pitchFamily="34" charset="0"/>
                <a:ea typeface="Tahoma" panose="020B0604030504040204" pitchFamily="34" charset="0"/>
                <a:cs typeface="Tahoma" panose="020B0604030504040204" pitchFamily="34" charset="0"/>
              </a:rPr>
              <a:t>Character awkwardness accounts for 38.78% of the variance in yearly income</a:t>
            </a:r>
          </a:p>
        </p:txBody>
      </p:sp>
      <p:sp>
        <p:nvSpPr>
          <p:cNvPr id="4" name="TextBox 3">
            <a:extLst>
              <a:ext uri="{FF2B5EF4-FFF2-40B4-BE49-F238E27FC236}">
                <a16:creationId xmlns:a16="http://schemas.microsoft.com/office/drawing/2014/main" id="{52D9A1EC-8467-45AA-8B8B-BBBC55B7A867}"/>
              </a:ext>
            </a:extLst>
          </p:cNvPr>
          <p:cNvSpPr txBox="1"/>
          <p:nvPr/>
        </p:nvSpPr>
        <p:spPr>
          <a:xfrm>
            <a:off x="9823793" y="2967335"/>
            <a:ext cx="2119164" cy="830997"/>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Awkwardness is a significant predictor of yearly income</a:t>
            </a:r>
          </a:p>
        </p:txBody>
      </p:sp>
      <p:cxnSp>
        <p:nvCxnSpPr>
          <p:cNvPr id="6" name="Straight Arrow Connector 5">
            <a:extLst>
              <a:ext uri="{FF2B5EF4-FFF2-40B4-BE49-F238E27FC236}">
                <a16:creationId xmlns:a16="http://schemas.microsoft.com/office/drawing/2014/main" id="{7CA2DC1A-A6C7-4B3D-8524-6611C8A679A1}"/>
              </a:ext>
            </a:extLst>
          </p:cNvPr>
          <p:cNvCxnSpPr>
            <a:cxnSpLocks/>
          </p:cNvCxnSpPr>
          <p:nvPr/>
        </p:nvCxnSpPr>
        <p:spPr>
          <a:xfrm flipH="1" flipV="1">
            <a:off x="9188606" y="2967336"/>
            <a:ext cx="635187" cy="3445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505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DA23-5C2F-4B31-8771-D2E16E2C6569}"/>
              </a:ext>
            </a:extLst>
          </p:cNvPr>
          <p:cNvSpPr>
            <a:spLocks noGrp="1"/>
          </p:cNvSpPr>
          <p:nvPr>
            <p:ph type="title"/>
          </p:nvPr>
        </p:nvSpPr>
        <p:spPr>
          <a:xfrm>
            <a:off x="838199" y="272441"/>
            <a:ext cx="10515600" cy="1325563"/>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Now let’s look at the Residuals…</a:t>
            </a:r>
          </a:p>
        </p:txBody>
      </p:sp>
      <p:pic>
        <p:nvPicPr>
          <p:cNvPr id="4" name="Picture 3">
            <a:extLst>
              <a:ext uri="{FF2B5EF4-FFF2-40B4-BE49-F238E27FC236}">
                <a16:creationId xmlns:a16="http://schemas.microsoft.com/office/drawing/2014/main" id="{6D75A4E0-BE76-41C9-A469-374768AC3D9E}"/>
              </a:ext>
            </a:extLst>
          </p:cNvPr>
          <p:cNvPicPr>
            <a:picLocks noChangeAspect="1"/>
          </p:cNvPicPr>
          <p:nvPr/>
        </p:nvPicPr>
        <p:blipFill rotWithShape="1">
          <a:blip r:embed="rId3"/>
          <a:srcRect t="1313"/>
          <a:stretch/>
        </p:blipFill>
        <p:spPr>
          <a:xfrm>
            <a:off x="2136435" y="1483762"/>
            <a:ext cx="7919129" cy="5101797"/>
          </a:xfrm>
          <a:prstGeom prst="rect">
            <a:avLst/>
          </a:prstGeom>
        </p:spPr>
      </p:pic>
    </p:spTree>
    <p:extLst>
      <p:ext uri="{BB962C8B-B14F-4D97-AF65-F5344CB8AC3E}">
        <p14:creationId xmlns:p14="http://schemas.microsoft.com/office/powerpoint/2010/main" val="286710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200" y="123297"/>
            <a:ext cx="10515600" cy="1609148"/>
          </a:xfrm>
        </p:spPr>
        <p:txBody>
          <a:bodyPr>
            <a:normAutofit/>
          </a:bodyPr>
          <a:lstStyle/>
          <a:p>
            <a:r>
              <a:rPr lang="en-US" b="1" dirty="0">
                <a:solidFill>
                  <a:schemeClr val="accent3"/>
                </a:solidFill>
                <a:latin typeface="Tahoma" panose="020B0604030504040204" pitchFamily="34" charset="0"/>
                <a:ea typeface="Tahoma" panose="020B0604030504040204" pitchFamily="34" charset="0"/>
                <a:cs typeface="Tahoma" panose="020B0604030504040204" pitchFamily="34" charset="0"/>
              </a:rPr>
              <a:t>Regression to the Mean</a:t>
            </a:r>
          </a:p>
        </p:txBody>
      </p:sp>
      <p:sp>
        <p:nvSpPr>
          <p:cNvPr id="7" name="TextBox 6">
            <a:extLst>
              <a:ext uri="{FF2B5EF4-FFF2-40B4-BE49-F238E27FC236}">
                <a16:creationId xmlns:a16="http://schemas.microsoft.com/office/drawing/2014/main" id="{F90EE7A7-BDFE-1B4C-93C6-BFDCC9ED8E83}"/>
              </a:ext>
            </a:extLst>
          </p:cNvPr>
          <p:cNvSpPr txBox="1"/>
          <p:nvPr/>
        </p:nvSpPr>
        <p:spPr>
          <a:xfrm>
            <a:off x="838200" y="1855742"/>
            <a:ext cx="5706979" cy="1200329"/>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Regression got its name from this phenomenon</a:t>
            </a:r>
          </a:p>
        </p:txBody>
      </p:sp>
      <p:pic>
        <p:nvPicPr>
          <p:cNvPr id="6" name="Picture 5">
            <a:extLst>
              <a:ext uri="{FF2B5EF4-FFF2-40B4-BE49-F238E27FC236}">
                <a16:creationId xmlns:a16="http://schemas.microsoft.com/office/drawing/2014/main" id="{F3D81F5B-8E06-5347-8BBA-0709B2A2C31E}"/>
              </a:ext>
            </a:extLst>
          </p:cNvPr>
          <p:cNvPicPr>
            <a:picLocks noChangeAspect="1"/>
          </p:cNvPicPr>
          <p:nvPr/>
        </p:nvPicPr>
        <p:blipFill>
          <a:blip r:embed="rId3"/>
          <a:stretch>
            <a:fillRect/>
          </a:stretch>
        </p:blipFill>
        <p:spPr>
          <a:xfrm>
            <a:off x="6458433" y="1236661"/>
            <a:ext cx="5498041" cy="5498041"/>
          </a:xfrm>
          <a:prstGeom prst="rect">
            <a:avLst/>
          </a:prstGeom>
        </p:spPr>
      </p:pic>
    </p:spTree>
    <p:extLst>
      <p:ext uri="{BB962C8B-B14F-4D97-AF65-F5344CB8AC3E}">
        <p14:creationId xmlns:p14="http://schemas.microsoft.com/office/powerpoint/2010/main" val="3271292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200" y="123297"/>
            <a:ext cx="10515600" cy="1609148"/>
          </a:xfrm>
        </p:spPr>
        <p:txBody>
          <a:bodyPr>
            <a:normAutofit/>
          </a:bodyPr>
          <a:lstStyle/>
          <a:p>
            <a:r>
              <a:rPr lang="en-US" b="1" dirty="0">
                <a:solidFill>
                  <a:schemeClr val="accent3"/>
                </a:solidFill>
                <a:latin typeface="Tahoma" panose="020B0604030504040204" pitchFamily="34" charset="0"/>
                <a:ea typeface="Tahoma" panose="020B0604030504040204" pitchFamily="34" charset="0"/>
                <a:cs typeface="Tahoma" panose="020B0604030504040204" pitchFamily="34" charset="0"/>
              </a:rPr>
              <a:t>Regression to the Mean</a:t>
            </a:r>
          </a:p>
        </p:txBody>
      </p:sp>
      <p:sp>
        <p:nvSpPr>
          <p:cNvPr id="7" name="TextBox 6">
            <a:extLst>
              <a:ext uri="{FF2B5EF4-FFF2-40B4-BE49-F238E27FC236}">
                <a16:creationId xmlns:a16="http://schemas.microsoft.com/office/drawing/2014/main" id="{F90EE7A7-BDFE-1B4C-93C6-BFDCC9ED8E83}"/>
              </a:ext>
            </a:extLst>
          </p:cNvPr>
          <p:cNvSpPr txBox="1"/>
          <p:nvPr/>
        </p:nvSpPr>
        <p:spPr>
          <a:xfrm>
            <a:off x="838200" y="1855742"/>
            <a:ext cx="5633331" cy="4601260"/>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Regression got its name from this phenomenon</a:t>
            </a:r>
          </a:p>
          <a:p>
            <a:pPr marL="457200" indent="-457200">
              <a:spcBef>
                <a:spcPts val="600"/>
              </a:spcBef>
              <a:buFont typeface="Arial" panose="020B0604020202020204" pitchFamily="34" charset="0"/>
              <a:buChar char="•"/>
            </a:pPr>
            <a:r>
              <a:rPr lang="en-US" sz="3600" b="1" dirty="0">
                <a:solidFill>
                  <a:schemeClr val="accent3"/>
                </a:solidFill>
                <a:latin typeface="Tahoma" panose="020B0604030504040204" pitchFamily="34" charset="0"/>
                <a:ea typeface="Tahoma" panose="020B0604030504040204" pitchFamily="34" charset="0"/>
                <a:cs typeface="Tahoma" panose="020B0604030504040204" pitchFamily="34" charset="0"/>
              </a:rPr>
              <a:t>Extreme values in one variable are often associated with values closer to the mean in another variable</a:t>
            </a:r>
          </a:p>
        </p:txBody>
      </p:sp>
      <p:pic>
        <p:nvPicPr>
          <p:cNvPr id="4" name="Picture 3">
            <a:extLst>
              <a:ext uri="{FF2B5EF4-FFF2-40B4-BE49-F238E27FC236}">
                <a16:creationId xmlns:a16="http://schemas.microsoft.com/office/drawing/2014/main" id="{BBCEAC99-82E6-0D46-945F-4012DEEE87D6}"/>
              </a:ext>
            </a:extLst>
          </p:cNvPr>
          <p:cNvPicPr>
            <a:picLocks noChangeAspect="1"/>
          </p:cNvPicPr>
          <p:nvPr/>
        </p:nvPicPr>
        <p:blipFill>
          <a:blip r:embed="rId3"/>
          <a:stretch>
            <a:fillRect/>
          </a:stretch>
        </p:blipFill>
        <p:spPr>
          <a:xfrm>
            <a:off x="6471532" y="1227219"/>
            <a:ext cx="5490411" cy="5490411"/>
          </a:xfrm>
          <a:prstGeom prst="rect">
            <a:avLst/>
          </a:prstGeom>
        </p:spPr>
      </p:pic>
    </p:spTree>
    <p:extLst>
      <p:ext uri="{BB962C8B-B14F-4D97-AF65-F5344CB8AC3E}">
        <p14:creationId xmlns:p14="http://schemas.microsoft.com/office/powerpoint/2010/main" val="2355271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201" y="0"/>
            <a:ext cx="10515600" cy="1609148"/>
          </a:xfrm>
        </p:spPr>
        <p:txBody>
          <a:bodyPr>
            <a:normAutofit/>
          </a:bodyPr>
          <a:lstStyle/>
          <a:p>
            <a:r>
              <a:rPr lang="en-US" sz="3600" b="1" dirty="0">
                <a:solidFill>
                  <a:schemeClr val="accent1"/>
                </a:solidFill>
                <a:latin typeface="Tahoma" panose="020B0604030504040204" pitchFamily="34" charset="0"/>
                <a:ea typeface="Tahoma" panose="020B0604030504040204" pitchFamily="34" charset="0"/>
                <a:cs typeface="Tahoma" panose="020B0604030504040204" pitchFamily="34" charset="0"/>
              </a:rPr>
              <a:t>Why talk about </a:t>
            </a:r>
            <a:r>
              <a:rPr lang="en-US" sz="3600" b="1" dirty="0">
                <a:solidFill>
                  <a:schemeClr val="accent3"/>
                </a:solidFill>
                <a:latin typeface="Tahoma" panose="020B0604030504040204" pitchFamily="34" charset="0"/>
                <a:ea typeface="Tahoma" panose="020B0604030504040204" pitchFamily="34" charset="0"/>
                <a:cs typeface="Tahoma" panose="020B0604030504040204" pitchFamily="34" charset="0"/>
              </a:rPr>
              <a:t>Regression to the Mean</a:t>
            </a:r>
            <a:r>
              <a:rPr lang="en-US" sz="36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p>
        </p:txBody>
      </p:sp>
      <p:sp>
        <p:nvSpPr>
          <p:cNvPr id="7" name="TextBox 6">
            <a:extLst>
              <a:ext uri="{FF2B5EF4-FFF2-40B4-BE49-F238E27FC236}">
                <a16:creationId xmlns:a16="http://schemas.microsoft.com/office/drawing/2014/main" id="{F90EE7A7-BDFE-1B4C-93C6-BFDCC9ED8E83}"/>
              </a:ext>
            </a:extLst>
          </p:cNvPr>
          <p:cNvSpPr txBox="1"/>
          <p:nvPr/>
        </p:nvSpPr>
        <p:spPr>
          <a:xfrm>
            <a:off x="838199" y="1609148"/>
            <a:ext cx="10399294" cy="4708981"/>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Implications for difference scores</a:t>
            </a:r>
          </a:p>
          <a:p>
            <a:pPr marL="914400" lvl="1" indent="-457200">
              <a:spcBef>
                <a:spcPts val="60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Lesson: need to control for initial score as covariate</a:t>
            </a:r>
          </a:p>
          <a:p>
            <a:pPr marL="457200" indent="-457200">
              <a:spcBef>
                <a:spcPts val="600"/>
              </a:spcBef>
              <a:buFont typeface="Arial" panose="020B0604020202020204" pitchFamily="34" charset="0"/>
              <a:buChar char="•"/>
            </a:pPr>
            <a:r>
              <a:rPr lang="en-US" sz="3200" dirty="0">
                <a:solidFill>
                  <a:schemeClr val="accent4"/>
                </a:solidFill>
                <a:latin typeface="Tahoma" panose="020B0604030504040204" pitchFamily="34" charset="0"/>
                <a:ea typeface="Tahoma" panose="020B0604030504040204" pitchFamily="34" charset="0"/>
                <a:cs typeface="Tahoma" panose="020B0604030504040204" pitchFamily="34" charset="0"/>
              </a:rPr>
              <a:t>Regression, when used right, naturally accounts for regression to the mean</a:t>
            </a:r>
          </a:p>
          <a:p>
            <a:pPr marL="457200" indent="-457200">
              <a:spcBef>
                <a:spcPts val="600"/>
              </a:spcBef>
              <a:buFont typeface="Arial" panose="020B0604020202020204" pitchFamily="34" charset="0"/>
              <a:buChar char="•"/>
            </a:pPr>
            <a:r>
              <a:rPr lang="en-US" sz="3200" dirty="0">
                <a:solidFill>
                  <a:schemeClr val="accent6"/>
                </a:solidFill>
                <a:latin typeface="Tahoma" panose="020B0604030504040204" pitchFamily="34" charset="0"/>
                <a:ea typeface="Tahoma" panose="020B0604030504040204" pitchFamily="34" charset="0"/>
                <a:cs typeface="Tahoma" panose="020B0604030504040204" pitchFamily="34" charset="0"/>
              </a:rPr>
              <a:t>Interpret results where extreme values are associated with more average scores with caution</a:t>
            </a:r>
          </a:p>
          <a:p>
            <a:pPr marL="457200" indent="-457200">
              <a:spcBef>
                <a:spcPts val="600"/>
              </a:spcBef>
              <a:buFont typeface="Arial" panose="020B0604020202020204" pitchFamily="34" charset="0"/>
              <a:buChar char="•"/>
            </a:pPr>
            <a:r>
              <a:rPr lang="en-US" sz="3200" dirty="0">
                <a:solidFill>
                  <a:schemeClr val="accent3"/>
                </a:solidFill>
                <a:latin typeface="Tahoma" panose="020B0604030504040204" pitchFamily="34" charset="0"/>
                <a:ea typeface="Tahoma" panose="020B0604030504040204" pitchFamily="34" charset="0"/>
                <a:cs typeface="Tahoma" panose="020B0604030504040204" pitchFamily="34" charset="0"/>
              </a:rPr>
              <a:t>Aside: Looking at a difference score (with first score as a covariate) or using the second as dependent and first as a covariate are identical in meaning</a:t>
            </a:r>
          </a:p>
        </p:txBody>
      </p:sp>
    </p:spTree>
    <p:extLst>
      <p:ext uri="{BB962C8B-B14F-4D97-AF65-F5344CB8AC3E}">
        <p14:creationId xmlns:p14="http://schemas.microsoft.com/office/powerpoint/2010/main" val="12783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B001-6698-4FD8-A36E-9FCEB6BD07A7}"/>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Want More Practice? Try these Resources…</a:t>
            </a:r>
          </a:p>
        </p:txBody>
      </p:sp>
      <p:sp>
        <p:nvSpPr>
          <p:cNvPr id="3" name="Content Placeholder 2">
            <a:extLst>
              <a:ext uri="{FF2B5EF4-FFF2-40B4-BE49-F238E27FC236}">
                <a16:creationId xmlns:a16="http://schemas.microsoft.com/office/drawing/2014/main" id="{24D93D79-72E3-4D04-8C48-EA43F4ED5D08}"/>
              </a:ext>
            </a:extLst>
          </p:cNvPr>
          <p:cNvSpPr>
            <a:spLocks noGrp="1"/>
          </p:cNvSpPr>
          <p:nvPr>
            <p:ph idx="1"/>
          </p:nvPr>
        </p:nvSpPr>
        <p:spPr>
          <a:xfrm>
            <a:off x="838200" y="2390273"/>
            <a:ext cx="10515600" cy="3786689"/>
          </a:xfrm>
        </p:spPr>
        <p:txBody>
          <a:bodyPr/>
          <a:lstStyle/>
          <a:p>
            <a:pPr marL="0" indent="0">
              <a:buNone/>
            </a:pP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Simple Linear Regression Tutorial</a:t>
            </a:r>
            <a:endParaRPr lang="en-US" dirty="0">
              <a:solidFill>
                <a:schemeClr val="accent3"/>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endParaRP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https://stattrek.com/regression/linear-regression.aspx?tutorial=reg</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Simple Linear Regression Tutorial with R</a:t>
            </a: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http://r-statistics.co/Linear-Regression.html</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080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FAC2CD-5E98-2C4B-B2ED-DD4FA174134E}"/>
              </a:ext>
            </a:extLst>
          </p:cNvPr>
          <p:cNvPicPr>
            <a:picLocks noChangeAspect="1"/>
          </p:cNvPicPr>
          <p:nvPr/>
        </p:nvPicPr>
        <p:blipFill>
          <a:blip r:embed="rId3"/>
          <a:stretch>
            <a:fillRect/>
          </a:stretch>
        </p:blipFill>
        <p:spPr>
          <a:xfrm>
            <a:off x="0" y="-1139921"/>
            <a:ext cx="12192000" cy="9137842"/>
          </a:xfrm>
          <a:prstGeom prst="rect">
            <a:avLst/>
          </a:prstGeom>
        </p:spPr>
      </p:pic>
    </p:spTree>
    <p:extLst>
      <p:ext uri="{BB962C8B-B14F-4D97-AF65-F5344CB8AC3E}">
        <p14:creationId xmlns:p14="http://schemas.microsoft.com/office/powerpoint/2010/main" val="53868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Let’s start with Scatterplots</a:t>
            </a:r>
          </a:p>
        </p:txBody>
      </p:sp>
      <p:sp>
        <p:nvSpPr>
          <p:cNvPr id="3" name="TextBox 2">
            <a:extLst>
              <a:ext uri="{FF2B5EF4-FFF2-40B4-BE49-F238E27FC236}">
                <a16:creationId xmlns:a16="http://schemas.microsoft.com/office/drawing/2014/main" id="{6CBD4706-9392-6F4B-9590-74C207BE6E7A}"/>
              </a:ext>
            </a:extLst>
          </p:cNvPr>
          <p:cNvSpPr txBox="1"/>
          <p:nvPr/>
        </p:nvSpPr>
        <p:spPr>
          <a:xfrm>
            <a:off x="838199" y="1971305"/>
            <a:ext cx="6324599" cy="44627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Each point represents a single observation</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The </a:t>
            </a:r>
            <a:r>
              <a:rPr lang="en-US" sz="3200" dirty="0">
                <a:solidFill>
                  <a:schemeClr val="accent5"/>
                </a:solidFill>
                <a:latin typeface="Tahoma" panose="020B0604030504040204" pitchFamily="34" charset="0"/>
                <a:ea typeface="Tahoma" panose="020B0604030504040204" pitchFamily="34" charset="0"/>
                <a:cs typeface="Tahoma" panose="020B0604030504040204" pitchFamily="34" charset="0"/>
              </a:rPr>
              <a:t>red line </a:t>
            </a:r>
            <a:r>
              <a:rPr lang="en-US" sz="3200" dirty="0">
                <a:latin typeface="Tahoma" panose="020B0604030504040204" pitchFamily="34" charset="0"/>
                <a:ea typeface="Tahoma" panose="020B0604030504040204" pitchFamily="34" charset="0"/>
                <a:cs typeface="Tahoma" panose="020B0604030504040204" pitchFamily="34" charset="0"/>
              </a:rPr>
              <a:t>is the line of best fit</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The </a:t>
            </a:r>
            <a:r>
              <a:rPr lang="en-US" sz="3200" dirty="0">
                <a:solidFill>
                  <a:schemeClr val="accent5"/>
                </a:solidFill>
                <a:latin typeface="Tahoma" panose="020B0604030504040204" pitchFamily="34" charset="0"/>
                <a:ea typeface="Tahoma" panose="020B0604030504040204" pitchFamily="34" charset="0"/>
                <a:cs typeface="Tahoma" panose="020B0604030504040204" pitchFamily="34" charset="0"/>
              </a:rPr>
              <a:t>line</a:t>
            </a:r>
            <a:r>
              <a:rPr lang="en-US" sz="3200" dirty="0">
                <a:latin typeface="Tahoma" panose="020B0604030504040204" pitchFamily="34" charset="0"/>
                <a:ea typeface="Tahoma" panose="020B0604030504040204" pitchFamily="34" charset="0"/>
                <a:cs typeface="Tahoma" panose="020B0604030504040204" pitchFamily="34" charset="0"/>
              </a:rPr>
              <a:t> happens to go through each </a:t>
            </a:r>
            <a:r>
              <a:rPr lang="en-US" sz="3200" b="1" dirty="0">
                <a:solidFill>
                  <a:schemeClr val="accent3"/>
                </a:solidFill>
                <a:latin typeface="Tahoma" panose="020B0604030504040204" pitchFamily="34" charset="0"/>
                <a:ea typeface="Tahoma" panose="020B0604030504040204" pitchFamily="34" charset="0"/>
                <a:cs typeface="Tahoma" panose="020B0604030504040204" pitchFamily="34" charset="0"/>
              </a:rPr>
              <a:t>Conditional Mean</a:t>
            </a:r>
            <a:endParaRPr lang="en-US" sz="3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It goes through the mean at each value of x</a:t>
            </a:r>
          </a:p>
          <a:p>
            <a:pPr marL="914400" lvl="1" indent="-457200">
              <a:buFont typeface="Arial" panose="020B0604020202020204" pitchFamily="34" charset="0"/>
              <a:buChar char="•"/>
            </a:pPr>
            <a:r>
              <a:rPr lang="en-US" sz="20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E.g. When x = 1, mean of y = 2.5 (the conditional mean of y at x = 1 is 2.5)</a:t>
            </a:r>
          </a:p>
        </p:txBody>
      </p:sp>
      <p:pic>
        <p:nvPicPr>
          <p:cNvPr id="38" name="Picture 37">
            <a:extLst>
              <a:ext uri="{FF2B5EF4-FFF2-40B4-BE49-F238E27FC236}">
                <a16:creationId xmlns:a16="http://schemas.microsoft.com/office/drawing/2014/main" id="{E0C207E1-BE78-1E46-BDAD-666EC9F9D13D}"/>
              </a:ext>
            </a:extLst>
          </p:cNvPr>
          <p:cNvPicPr>
            <a:picLocks noChangeAspect="1"/>
          </p:cNvPicPr>
          <p:nvPr/>
        </p:nvPicPr>
        <p:blipFill>
          <a:blip r:embed="rId3"/>
          <a:stretch>
            <a:fillRect/>
          </a:stretch>
        </p:blipFill>
        <p:spPr>
          <a:xfrm>
            <a:off x="7162799" y="1690688"/>
            <a:ext cx="4758267" cy="4758267"/>
          </a:xfrm>
          <a:prstGeom prst="rect">
            <a:avLst/>
          </a:prstGeom>
        </p:spPr>
      </p:pic>
    </p:spTree>
    <p:extLst>
      <p:ext uri="{BB962C8B-B14F-4D97-AF65-F5344CB8AC3E}">
        <p14:creationId xmlns:p14="http://schemas.microsoft.com/office/powerpoint/2010/main" val="207325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p:txBody>
          <a:bodyPr>
            <a:noAutofit/>
          </a:bodyPr>
          <a:lstStyle/>
          <a:p>
            <a:r>
              <a:rPr lang="en-US" b="1" dirty="0">
                <a:solidFill>
                  <a:schemeClr val="accent3"/>
                </a:solidFill>
                <a:latin typeface="Tahoma" panose="020B0604030504040204" pitchFamily="34" charset="0"/>
                <a:ea typeface="Tahoma" panose="020B0604030504040204" pitchFamily="34" charset="0"/>
                <a:cs typeface="Tahoma" panose="020B0604030504040204" pitchFamily="34" charset="0"/>
              </a:rPr>
              <a:t>Conditional Means </a:t>
            </a:r>
            <a:r>
              <a:rPr lang="en-US" b="1" dirty="0">
                <a:latin typeface="Tahoma" panose="020B0604030504040204" pitchFamily="34" charset="0"/>
                <a:ea typeface="Tahoma" panose="020B0604030504040204" pitchFamily="34" charset="0"/>
                <a:cs typeface="Tahoma" panose="020B0604030504040204" pitchFamily="34" charset="0"/>
              </a:rPr>
              <a:t>and </a:t>
            </a: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Prediction</a:t>
            </a:r>
          </a:p>
        </p:txBody>
      </p:sp>
      <p:sp>
        <p:nvSpPr>
          <p:cNvPr id="3" name="TextBox 2">
            <a:extLst>
              <a:ext uri="{FF2B5EF4-FFF2-40B4-BE49-F238E27FC236}">
                <a16:creationId xmlns:a16="http://schemas.microsoft.com/office/drawing/2014/main" id="{6CBD4706-9392-6F4B-9590-74C207BE6E7A}"/>
              </a:ext>
            </a:extLst>
          </p:cNvPr>
          <p:cNvSpPr txBox="1"/>
          <p:nvPr/>
        </p:nvSpPr>
        <p:spPr>
          <a:xfrm>
            <a:off x="838200" y="1690688"/>
            <a:ext cx="5613400" cy="5078313"/>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The open circles are where the </a:t>
            </a:r>
            <a:r>
              <a:rPr lang="en-US" sz="3200" b="1" dirty="0">
                <a:solidFill>
                  <a:schemeClr val="accent3"/>
                </a:solidFill>
                <a:latin typeface="Tahoma" panose="020B0604030504040204" pitchFamily="34" charset="0"/>
                <a:ea typeface="Tahoma" panose="020B0604030504040204" pitchFamily="34" charset="0"/>
                <a:cs typeface="Tahoma" panose="020B0604030504040204" pitchFamily="34" charset="0"/>
              </a:rPr>
              <a:t>Conditional Means </a:t>
            </a:r>
            <a:r>
              <a:rPr lang="en-US" sz="3200" dirty="0">
                <a:latin typeface="Tahoma" panose="020B0604030504040204" pitchFamily="34" charset="0"/>
                <a:ea typeface="Tahoma" panose="020B0604030504040204" pitchFamily="34" charset="0"/>
                <a:cs typeface="Tahoma" panose="020B0604030504040204" pitchFamily="34" charset="0"/>
              </a:rPr>
              <a:t>are</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In this case, all conditional means run along the line</a:t>
            </a:r>
          </a:p>
          <a:p>
            <a:endParaRPr lang="en-US" sz="1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When this happens (or approx. happens) we have </a:t>
            </a:r>
            <a:r>
              <a:rPr lang="en-US"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linearity</a:t>
            </a:r>
          </a:p>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The line is the linear model’s </a:t>
            </a:r>
            <a:r>
              <a:rPr lang="en-US" sz="3200" dirty="0">
                <a:solidFill>
                  <a:schemeClr val="accent2"/>
                </a:solidFill>
                <a:latin typeface="Tahoma" panose="020B0604030504040204" pitchFamily="34" charset="0"/>
                <a:ea typeface="Tahoma" panose="020B0604030504040204" pitchFamily="34" charset="0"/>
                <a:cs typeface="Tahoma" panose="020B0604030504040204" pitchFamily="34" charset="0"/>
              </a:rPr>
              <a:t>predicted</a:t>
            </a:r>
            <a:r>
              <a:rPr lang="en-US" sz="3200" dirty="0">
                <a:latin typeface="Tahoma" panose="020B0604030504040204" pitchFamily="34" charset="0"/>
                <a:ea typeface="Tahoma" panose="020B0604030504040204" pitchFamily="34" charset="0"/>
                <a:cs typeface="Tahoma" panose="020B0604030504040204" pitchFamily="34" charset="0"/>
              </a:rPr>
              <a:t> level of y for each level of x</a:t>
            </a:r>
          </a:p>
        </p:txBody>
      </p:sp>
      <p:pic>
        <p:nvPicPr>
          <p:cNvPr id="38" name="Picture 37">
            <a:extLst>
              <a:ext uri="{FF2B5EF4-FFF2-40B4-BE49-F238E27FC236}">
                <a16:creationId xmlns:a16="http://schemas.microsoft.com/office/drawing/2014/main" id="{14CEDC58-AA7E-0E44-8B8B-A26E2F2360A7}"/>
              </a:ext>
            </a:extLst>
          </p:cNvPr>
          <p:cNvPicPr>
            <a:picLocks noChangeAspect="1"/>
          </p:cNvPicPr>
          <p:nvPr/>
        </p:nvPicPr>
        <p:blipFill>
          <a:blip r:embed="rId3"/>
          <a:stretch>
            <a:fillRect/>
          </a:stretch>
        </p:blipFill>
        <p:spPr>
          <a:xfrm>
            <a:off x="6908800" y="1690688"/>
            <a:ext cx="4944533" cy="4944533"/>
          </a:xfrm>
          <a:prstGeom prst="rect">
            <a:avLst/>
          </a:prstGeom>
        </p:spPr>
      </p:pic>
      <p:sp>
        <p:nvSpPr>
          <p:cNvPr id="4" name="Oval 3">
            <a:extLst>
              <a:ext uri="{FF2B5EF4-FFF2-40B4-BE49-F238E27FC236}">
                <a16:creationId xmlns:a16="http://schemas.microsoft.com/office/drawing/2014/main" id="{CFA0A441-C8C3-4C93-B3D7-8DAC2A8589D6}"/>
              </a:ext>
            </a:extLst>
          </p:cNvPr>
          <p:cNvSpPr/>
          <p:nvPr/>
        </p:nvSpPr>
        <p:spPr>
          <a:xfrm>
            <a:off x="8159750" y="4051300"/>
            <a:ext cx="165100" cy="165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27BD2D4-8479-4952-9275-D714C09DB315}"/>
              </a:ext>
            </a:extLst>
          </p:cNvPr>
          <p:cNvSpPr/>
          <p:nvPr/>
        </p:nvSpPr>
        <p:spPr>
          <a:xfrm>
            <a:off x="8832850" y="3746500"/>
            <a:ext cx="165100" cy="165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F219AC3-3040-4AA4-8AD8-59BEB1125512}"/>
              </a:ext>
            </a:extLst>
          </p:cNvPr>
          <p:cNvSpPr/>
          <p:nvPr/>
        </p:nvSpPr>
        <p:spPr>
          <a:xfrm>
            <a:off x="9493250" y="3429000"/>
            <a:ext cx="165100" cy="165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4FA976-F8DC-4E6A-80F2-3FF119407D00}"/>
              </a:ext>
            </a:extLst>
          </p:cNvPr>
          <p:cNvSpPr/>
          <p:nvPr/>
        </p:nvSpPr>
        <p:spPr>
          <a:xfrm>
            <a:off x="10153650" y="3136900"/>
            <a:ext cx="165100" cy="165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0FD029-FD5B-4420-8809-C1391943816E}"/>
              </a:ext>
            </a:extLst>
          </p:cNvPr>
          <p:cNvSpPr/>
          <p:nvPr/>
        </p:nvSpPr>
        <p:spPr>
          <a:xfrm>
            <a:off x="10826750" y="2807494"/>
            <a:ext cx="165100" cy="165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69716A7-1B26-46DF-BAC9-280F1D0151AD}"/>
              </a:ext>
            </a:extLst>
          </p:cNvPr>
          <p:cNvSpPr/>
          <p:nvPr/>
        </p:nvSpPr>
        <p:spPr>
          <a:xfrm>
            <a:off x="7499350" y="4362450"/>
            <a:ext cx="165100" cy="165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B4254D-324E-49F4-ADAA-6AA2710B39C2}"/>
              </a:ext>
            </a:extLst>
          </p:cNvPr>
          <p:cNvSpPr/>
          <p:nvPr/>
        </p:nvSpPr>
        <p:spPr>
          <a:xfrm>
            <a:off x="11487150" y="2527300"/>
            <a:ext cx="165100" cy="165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1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BD4706-9392-6F4B-9590-74C207BE6E7A}"/>
              </a:ext>
            </a:extLst>
          </p:cNvPr>
          <p:cNvSpPr txBox="1"/>
          <p:nvPr/>
        </p:nvSpPr>
        <p:spPr>
          <a:xfrm>
            <a:off x="421640" y="1402353"/>
            <a:ext cx="6070600" cy="1384995"/>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That </a:t>
            </a:r>
            <a:r>
              <a:rPr lang="en-US" sz="2800" dirty="0">
                <a:solidFill>
                  <a:schemeClr val="accent5"/>
                </a:solidFill>
                <a:latin typeface="Tahoma" panose="020B0604030504040204" pitchFamily="34" charset="0"/>
                <a:ea typeface="Tahoma" panose="020B0604030504040204" pitchFamily="34" charset="0"/>
                <a:cs typeface="Tahoma" panose="020B0604030504040204" pitchFamily="34" charset="0"/>
              </a:rPr>
              <a:t>line</a:t>
            </a:r>
            <a:r>
              <a:rPr lang="en-US" sz="2800" dirty="0">
                <a:latin typeface="Tahoma" panose="020B0604030504040204" pitchFamily="34" charset="0"/>
                <a:ea typeface="Tahoma" panose="020B0604030504040204" pitchFamily="34" charset="0"/>
                <a:cs typeface="Tahoma" panose="020B0604030504040204" pitchFamily="34" charset="0"/>
              </a:rPr>
              <a:t> is the line that minimizes the error between the predicted values and the observed values</a:t>
            </a:r>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14CEDC58-AA7E-0E44-8B8B-A26E2F2360A7}"/>
              </a:ext>
            </a:extLst>
          </p:cNvPr>
          <p:cNvPicPr>
            <a:picLocks noChangeAspect="1"/>
          </p:cNvPicPr>
          <p:nvPr/>
        </p:nvPicPr>
        <p:blipFill>
          <a:blip r:embed="rId3"/>
          <a:stretch>
            <a:fillRect/>
          </a:stretch>
        </p:blipFill>
        <p:spPr>
          <a:xfrm>
            <a:off x="6825827" y="1508337"/>
            <a:ext cx="4944533" cy="4944533"/>
          </a:xfrm>
          <a:prstGeom prst="rect">
            <a:avLst/>
          </a:prstGeom>
        </p:spPr>
      </p:pic>
      <p:sp>
        <p:nvSpPr>
          <p:cNvPr id="7" name="Title 1">
            <a:extLst>
              <a:ext uri="{FF2B5EF4-FFF2-40B4-BE49-F238E27FC236}">
                <a16:creationId xmlns:a16="http://schemas.microsoft.com/office/drawing/2014/main" id="{0FC30363-CDB9-3844-B630-43EBEC0B2776}"/>
              </a:ext>
            </a:extLst>
          </p:cNvPr>
          <p:cNvSpPr>
            <a:spLocks noGrp="1"/>
          </p:cNvSpPr>
          <p:nvPr>
            <p:ph type="title"/>
          </p:nvPr>
        </p:nvSpPr>
        <p:spPr>
          <a:xfrm>
            <a:off x="421640" y="251967"/>
            <a:ext cx="10515600" cy="1325563"/>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Why is that line the “best”?</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B3EEAAB-C90C-DF4B-A82D-D43D3032BBC4}"/>
                  </a:ext>
                </a:extLst>
              </p:cNvPr>
              <p:cNvSpPr txBox="1"/>
              <p:nvPr/>
            </p:nvSpPr>
            <p:spPr>
              <a:xfrm>
                <a:off x="421640" y="3409425"/>
                <a:ext cx="539622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lumMod val="75000"/>
                            </a:schemeClr>
                          </a:solidFill>
                          <a:latin typeface="Cambria Math" panose="02040503050406030204" pitchFamily="18" charset="0"/>
                        </a:rPr>
                        <m:t>𝑆</m:t>
                      </m:r>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𝑆</m:t>
                          </m:r>
                        </m:e>
                        <m:sub>
                          <m:r>
                            <a:rPr lang="en-US" sz="2800" b="0" i="1" smtClean="0">
                              <a:solidFill>
                                <a:schemeClr val="accent1">
                                  <a:lumMod val="75000"/>
                                </a:schemeClr>
                              </a:solidFill>
                              <a:latin typeface="Cambria Math" panose="02040503050406030204" pitchFamily="18" charset="0"/>
                            </a:rPr>
                            <m:t>𝑟𝑒𝑠𝑖𝑑𝑢𝑎𝑙</m:t>
                          </m:r>
                        </m:sub>
                      </m:sSub>
                      <m:r>
                        <a:rPr lang="en-US" sz="2800" b="0" i="1" smtClean="0">
                          <a:solidFill>
                            <a:schemeClr val="accent1">
                              <a:lumMod val="75000"/>
                            </a:schemeClr>
                          </a:solidFill>
                          <a:latin typeface="Cambria Math" panose="02040503050406030204" pitchFamily="18" charset="0"/>
                        </a:rPr>
                        <m:t>=</m:t>
                      </m:r>
                      <m:nary>
                        <m:naryPr>
                          <m:chr m:val="∑"/>
                          <m:ctrlPr>
                            <a:rPr lang="en-US" sz="2800" b="0" i="1" smtClean="0">
                              <a:solidFill>
                                <a:schemeClr val="accent1">
                                  <a:lumMod val="75000"/>
                                </a:schemeClr>
                              </a:solidFill>
                              <a:latin typeface="Cambria Math" panose="02040503050406030204" pitchFamily="18" charset="0"/>
                            </a:rPr>
                          </m:ctrlPr>
                        </m:naryPr>
                        <m:sub>
                          <m:r>
                            <a:rPr lang="en-US" sz="2800" b="0" i="1" smtClean="0">
                              <a:solidFill>
                                <a:schemeClr val="accent1">
                                  <a:lumMod val="75000"/>
                                </a:schemeClr>
                              </a:solidFill>
                              <a:latin typeface="Cambria Math" panose="02040503050406030204" pitchFamily="18" charset="0"/>
                            </a:rPr>
                            <m:t>𝑖</m:t>
                          </m:r>
                          <m:r>
                            <a:rPr lang="en-US" sz="2800" b="0" i="1" smtClean="0">
                              <a:solidFill>
                                <a:schemeClr val="accent1">
                                  <a:lumMod val="75000"/>
                                </a:schemeClr>
                              </a:solidFill>
                              <a:latin typeface="Cambria Math" panose="02040503050406030204" pitchFamily="18" charset="0"/>
                            </a:rPr>
                            <m:t>=1</m:t>
                          </m:r>
                        </m:sub>
                        <m:sup>
                          <m:r>
                            <a:rPr lang="en-US" sz="2800" b="0" i="1" smtClean="0">
                              <a:solidFill>
                                <a:schemeClr val="accent1">
                                  <a:lumMod val="75000"/>
                                </a:schemeClr>
                              </a:solidFill>
                              <a:latin typeface="Cambria Math" panose="02040503050406030204" pitchFamily="18" charset="0"/>
                            </a:rPr>
                            <m:t>𝑁</m:t>
                          </m:r>
                        </m:sup>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 </m:t>
                              </m:r>
                              <m:r>
                                <a:rPr lang="en-US" sz="2800" b="0" i="1" smtClean="0">
                                  <a:solidFill>
                                    <a:schemeClr val="accent1">
                                      <a:lumMod val="75000"/>
                                    </a:schemeClr>
                                  </a:solidFill>
                                  <a:latin typeface="Cambria Math" panose="02040503050406030204" pitchFamily="18" charset="0"/>
                                </a:rPr>
                                <m:t>𝑌</m:t>
                              </m:r>
                            </m:e>
                            <m:sub>
                              <m:r>
                                <a:rPr lang="en-US" sz="2800" b="0" i="1" smtClean="0">
                                  <a:solidFill>
                                    <a:schemeClr val="accent1">
                                      <a:lumMod val="75000"/>
                                    </a:schemeClr>
                                  </a:solidFill>
                                  <a:latin typeface="Cambria Math" panose="02040503050406030204" pitchFamily="18" charset="0"/>
                                </a:rPr>
                                <m:t>𝑖</m:t>
                              </m:r>
                            </m:sub>
                          </m:sSub>
                          <m:r>
                            <a:rPr lang="en-US" sz="2800" b="0" i="1" smtClean="0">
                              <a:solidFill>
                                <a:schemeClr val="accent1">
                                  <a:lumMod val="75000"/>
                                </a:schemeClr>
                              </a:solidFill>
                              <a:latin typeface="Cambria Math" panose="02040503050406030204" pitchFamily="18" charset="0"/>
                            </a:rPr>
                            <m:t> −</m:t>
                          </m:r>
                          <m:sSup>
                            <m:sSupPr>
                              <m:ctrlPr>
                                <a:rPr lang="en-US" sz="2800" b="0" i="1" smtClean="0">
                                  <a:solidFill>
                                    <a:schemeClr val="accent1">
                                      <a:lumMod val="75000"/>
                                    </a:schemeClr>
                                  </a:solidFill>
                                  <a:latin typeface="Cambria Math" panose="02040503050406030204" pitchFamily="18" charset="0"/>
                                </a:rPr>
                              </m:ctrlPr>
                            </m:sSupPr>
                            <m:e>
                              <m:acc>
                                <m:accPr>
                                  <m:chr m:val="̂"/>
                                  <m:ctrlPr>
                                    <a:rPr lang="en-US" sz="2800" b="0" i="1" smtClean="0">
                                      <a:solidFill>
                                        <a:schemeClr val="accent1">
                                          <a:lumMod val="75000"/>
                                        </a:schemeClr>
                                      </a:solidFill>
                                      <a:latin typeface="Cambria Math" panose="02040503050406030204" pitchFamily="18" charset="0"/>
                                    </a:rPr>
                                  </m:ctrlPr>
                                </m:accPr>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𝑌</m:t>
                                      </m:r>
                                    </m:e>
                                    <m:sub>
                                      <m:r>
                                        <a:rPr lang="en-US" sz="2800" b="0" i="1" smtClean="0">
                                          <a:solidFill>
                                            <a:schemeClr val="accent1">
                                              <a:lumMod val="75000"/>
                                            </a:schemeClr>
                                          </a:solidFill>
                                          <a:latin typeface="Cambria Math" panose="02040503050406030204" pitchFamily="18" charset="0"/>
                                        </a:rPr>
                                        <m:t>𝑖</m:t>
                                      </m:r>
                                    </m:sub>
                                  </m:sSub>
                                </m:e>
                              </m:acc>
                              <m:r>
                                <a:rPr lang="en-US" sz="2800" b="0" i="1" smtClean="0">
                                  <a:solidFill>
                                    <a:schemeClr val="accent1">
                                      <a:lumMod val="75000"/>
                                    </a:schemeClr>
                                  </a:solidFill>
                                  <a:latin typeface="Cambria Math" panose="02040503050406030204" pitchFamily="18" charset="0"/>
                                </a:rPr>
                                <m:t> )</m:t>
                              </m:r>
                            </m:e>
                            <m:sup>
                              <m:r>
                                <a:rPr lang="en-US" sz="2800" b="0" i="1" smtClean="0">
                                  <a:solidFill>
                                    <a:schemeClr val="accent1">
                                      <a:lumMod val="75000"/>
                                    </a:schemeClr>
                                  </a:solidFill>
                                  <a:latin typeface="Cambria Math" panose="02040503050406030204" pitchFamily="18" charset="0"/>
                                </a:rPr>
                                <m:t>2</m:t>
                              </m:r>
                            </m:sup>
                          </m:sSup>
                          <m:r>
                            <a:rPr lang="en-US" sz="2800" b="0" i="1" smtClean="0">
                              <a:solidFill>
                                <a:schemeClr val="accent1">
                                  <a:lumMod val="75000"/>
                                </a:schemeClr>
                              </a:solidFill>
                              <a:latin typeface="Cambria Math" panose="02040503050406030204" pitchFamily="18" charset="0"/>
                            </a:rPr>
                            <m:t>=</m:t>
                          </m:r>
                          <m:nary>
                            <m:naryPr>
                              <m:chr m:val="∑"/>
                              <m:ctrlPr>
                                <a:rPr lang="en-US" sz="2800" b="0" i="1" smtClean="0">
                                  <a:solidFill>
                                    <a:schemeClr val="accent1">
                                      <a:lumMod val="75000"/>
                                    </a:schemeClr>
                                  </a:solidFill>
                                  <a:latin typeface="Cambria Math" panose="02040503050406030204" pitchFamily="18" charset="0"/>
                                </a:rPr>
                              </m:ctrlPr>
                            </m:naryPr>
                            <m:sub>
                              <m:r>
                                <a:rPr lang="en-US" sz="2800" b="0" i="1" smtClean="0">
                                  <a:solidFill>
                                    <a:schemeClr val="accent1">
                                      <a:lumMod val="75000"/>
                                    </a:schemeClr>
                                  </a:solidFill>
                                  <a:latin typeface="Cambria Math" panose="02040503050406030204" pitchFamily="18" charset="0"/>
                                </a:rPr>
                                <m:t>𝑖</m:t>
                              </m:r>
                              <m:r>
                                <a:rPr lang="en-US" sz="2800" b="0" i="1" smtClean="0">
                                  <a:solidFill>
                                    <a:schemeClr val="accent1">
                                      <a:lumMod val="75000"/>
                                    </a:schemeClr>
                                  </a:solidFill>
                                  <a:latin typeface="Cambria Math" panose="02040503050406030204" pitchFamily="18" charset="0"/>
                                </a:rPr>
                                <m:t>=1</m:t>
                              </m:r>
                            </m:sub>
                            <m:sup>
                              <m:r>
                                <a:rPr lang="en-US" sz="2800" b="0" i="1" smtClean="0">
                                  <a:solidFill>
                                    <a:schemeClr val="accent1">
                                      <a:lumMod val="75000"/>
                                    </a:schemeClr>
                                  </a:solidFill>
                                  <a:latin typeface="Cambria Math" panose="02040503050406030204" pitchFamily="18" charset="0"/>
                                </a:rPr>
                                <m:t>𝑁</m:t>
                              </m:r>
                            </m:sup>
                            <m:e>
                              <m:sSubSup>
                                <m:sSubSupPr>
                                  <m:ctrlPr>
                                    <a:rPr lang="en-US" sz="2800" b="0" i="1" smtClean="0">
                                      <a:solidFill>
                                        <a:schemeClr val="accent1">
                                          <a:lumMod val="75000"/>
                                        </a:schemeClr>
                                      </a:solidFill>
                                      <a:latin typeface="Cambria Math" panose="02040503050406030204" pitchFamily="18" charset="0"/>
                                    </a:rPr>
                                  </m:ctrlPr>
                                </m:sSubSupPr>
                                <m:e>
                                  <m:r>
                                    <a:rPr lang="en-US" sz="2800" b="0" i="1" smtClean="0">
                                      <a:solidFill>
                                        <a:schemeClr val="accent1">
                                          <a:lumMod val="75000"/>
                                        </a:schemeClr>
                                      </a:solidFill>
                                      <a:latin typeface="Cambria Math" panose="02040503050406030204" pitchFamily="18" charset="0"/>
                                    </a:rPr>
                                    <m:t>𝑒</m:t>
                                  </m:r>
                                </m:e>
                                <m:sub>
                                  <m:r>
                                    <a:rPr lang="en-US" sz="2800" b="0" i="1" smtClean="0">
                                      <a:solidFill>
                                        <a:schemeClr val="accent1">
                                          <a:lumMod val="75000"/>
                                        </a:schemeClr>
                                      </a:solidFill>
                                      <a:latin typeface="Cambria Math" panose="02040503050406030204" pitchFamily="18" charset="0"/>
                                    </a:rPr>
                                    <m:t>𝑖</m:t>
                                  </m:r>
                                </m:sub>
                                <m:sup>
                                  <m:r>
                                    <a:rPr lang="en-US" sz="2800" b="0" i="1" smtClean="0">
                                      <a:solidFill>
                                        <a:schemeClr val="accent1">
                                          <a:lumMod val="75000"/>
                                        </a:schemeClr>
                                      </a:solidFill>
                                      <a:latin typeface="Cambria Math" panose="02040503050406030204" pitchFamily="18" charset="0"/>
                                    </a:rPr>
                                    <m:t>2</m:t>
                                  </m:r>
                                </m:sup>
                              </m:sSubSup>
                            </m:e>
                          </m:nary>
                        </m:e>
                      </m:nary>
                    </m:oMath>
                  </m:oMathPara>
                </a14:m>
                <a:endParaRPr lang="en-US" sz="2800" dirty="0">
                  <a:solidFill>
                    <a:schemeClr val="accent1">
                      <a:lumMod val="75000"/>
                    </a:schemeClr>
                  </a:solidFill>
                </a:endParaRPr>
              </a:p>
            </p:txBody>
          </p:sp>
        </mc:Choice>
        <mc:Fallback>
          <p:sp>
            <p:nvSpPr>
              <p:cNvPr id="2" name="TextBox 1">
                <a:extLst>
                  <a:ext uri="{FF2B5EF4-FFF2-40B4-BE49-F238E27FC236}">
                    <a16:creationId xmlns:a16="http://schemas.microsoft.com/office/drawing/2014/main" id="{FB3EEAAB-C90C-DF4B-A82D-D43D3032BBC4}"/>
                  </a:ext>
                </a:extLst>
              </p:cNvPr>
              <p:cNvSpPr txBox="1">
                <a:spLocks noRot="1" noChangeAspect="1" noMove="1" noResize="1" noEditPoints="1" noAdjustHandles="1" noChangeArrowheads="1" noChangeShapeType="1" noTextEdit="1"/>
              </p:cNvSpPr>
              <p:nvPr/>
            </p:nvSpPr>
            <p:spPr>
              <a:xfrm>
                <a:off x="421640" y="3409425"/>
                <a:ext cx="5396221" cy="1211550"/>
              </a:xfrm>
              <a:prstGeom prst="rect">
                <a:avLst/>
              </a:prstGeom>
              <a:blipFill>
                <a:blip r:embed="rId4"/>
                <a:stretch>
                  <a:fillRect l="-939" t="-110309" r="-7277" b="-17216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59C2BA6-FA57-2C42-8BC3-0047C1AEF1EE}"/>
              </a:ext>
            </a:extLst>
          </p:cNvPr>
          <p:cNvSpPr txBox="1"/>
          <p:nvPr/>
        </p:nvSpPr>
        <p:spPr>
          <a:xfrm>
            <a:off x="421640" y="2787348"/>
            <a:ext cx="3556802" cy="461665"/>
          </a:xfrm>
          <a:prstGeom prst="rect">
            <a:avLst/>
          </a:prstGeom>
          <a:noFill/>
        </p:spPr>
        <p:txBody>
          <a:bodyPr wrap="square" rtlCol="0">
            <a:spAutoFit/>
          </a:bodyPr>
          <a:lstStyle/>
          <a:p>
            <a:r>
              <a:rPr lang="en-US" sz="2400" dirty="0">
                <a:solidFill>
                  <a:schemeClr val="accent6"/>
                </a:solidFill>
                <a:latin typeface="Tahoma" panose="020B0604030504040204" pitchFamily="34" charset="0"/>
                <a:ea typeface="Tahoma" panose="020B0604030504040204" pitchFamily="34" charset="0"/>
                <a:cs typeface="Tahoma" panose="020B0604030504040204" pitchFamily="34" charset="0"/>
              </a:rPr>
              <a:t>i.e., “residual” or “error”</a:t>
            </a:r>
          </a:p>
        </p:txBody>
      </p:sp>
      <p:sp>
        <p:nvSpPr>
          <p:cNvPr id="8" name="TextBox 7">
            <a:extLst>
              <a:ext uri="{FF2B5EF4-FFF2-40B4-BE49-F238E27FC236}">
                <a16:creationId xmlns:a16="http://schemas.microsoft.com/office/drawing/2014/main" id="{7DA5608D-7EB3-3D48-9056-64570C8FFFC0}"/>
              </a:ext>
            </a:extLst>
          </p:cNvPr>
          <p:cNvSpPr txBox="1"/>
          <p:nvPr/>
        </p:nvSpPr>
        <p:spPr>
          <a:xfrm>
            <a:off x="421640" y="4883210"/>
            <a:ext cx="6070600"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This approach is called </a:t>
            </a:r>
            <a:r>
              <a:rPr lang="en-US" sz="3200" b="1" dirty="0">
                <a:solidFill>
                  <a:schemeClr val="accent5"/>
                </a:solidFill>
                <a:latin typeface="Tahoma" panose="020B0604030504040204" pitchFamily="34" charset="0"/>
                <a:ea typeface="Tahoma" panose="020B0604030504040204" pitchFamily="34" charset="0"/>
                <a:cs typeface="Tahoma" panose="020B0604030504040204" pitchFamily="34" charset="0"/>
              </a:rPr>
              <a:t>Ordinary Least Squares (OLS) regression</a:t>
            </a:r>
            <a:endParaRPr lang="en-US" sz="1400"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940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CBD4706-9392-6F4B-9590-74C207BE6E7A}"/>
                  </a:ext>
                </a:extLst>
              </p:cNvPr>
              <p:cNvSpPr txBox="1"/>
              <p:nvPr/>
            </p:nvSpPr>
            <p:spPr>
              <a:xfrm>
                <a:off x="1004810" y="1765607"/>
                <a:ext cx="4665133" cy="646331"/>
              </a:xfrm>
              <a:prstGeom prst="rect">
                <a:avLst/>
              </a:prstGeom>
              <a:noFill/>
            </p:spPr>
            <p:txBody>
              <a:bodyPr wrap="square" rtlCol="0">
                <a:spAutoFit/>
              </a:bodyP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Slope =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𝑏</m:t>
                        </m:r>
                      </m:e>
                      <m:sub>
                        <m:r>
                          <a:rPr lang="en-US" sz="3600" i="1">
                            <a:solidFill>
                              <a:schemeClr val="tx1"/>
                            </a:solidFill>
                            <a:latin typeface="Cambria Math" panose="02040503050406030204" pitchFamily="18" charset="0"/>
                          </a:rPr>
                          <m:t>1</m:t>
                        </m:r>
                      </m:sub>
                    </m:sSub>
                  </m:oMath>
                </a14:m>
                <a:endParaRPr lang="en-US"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 name="TextBox 2">
                <a:extLst>
                  <a:ext uri="{FF2B5EF4-FFF2-40B4-BE49-F238E27FC236}">
                    <a16:creationId xmlns:a16="http://schemas.microsoft.com/office/drawing/2014/main" id="{6CBD4706-9392-6F4B-9590-74C207BE6E7A}"/>
                  </a:ext>
                </a:extLst>
              </p:cNvPr>
              <p:cNvSpPr txBox="1">
                <a:spLocks noRot="1" noChangeAspect="1" noMove="1" noResize="1" noEditPoints="1" noAdjustHandles="1" noChangeArrowheads="1" noChangeShapeType="1" noTextEdit="1"/>
              </p:cNvSpPr>
              <p:nvPr/>
            </p:nvSpPr>
            <p:spPr>
              <a:xfrm>
                <a:off x="1004810" y="1765607"/>
                <a:ext cx="4665133" cy="646331"/>
              </a:xfrm>
              <a:prstGeom prst="rect">
                <a:avLst/>
              </a:prstGeom>
              <a:blipFill>
                <a:blip r:embed="rId3"/>
                <a:stretch>
                  <a:fillRect t="-15385" b="-30769"/>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0FC30363-CDB9-3844-B630-43EBEC0B2776}"/>
              </a:ext>
            </a:extLst>
          </p:cNvPr>
          <p:cNvSpPr>
            <a:spLocks noGrp="1"/>
          </p:cNvSpPr>
          <p:nvPr>
            <p:ph type="title"/>
          </p:nvPr>
        </p:nvSpPr>
        <p:spPr/>
        <p:txBody>
          <a:bodyPr>
            <a:no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Features of the </a:t>
            </a:r>
            <a:r>
              <a:rPr lang="en-US" sz="4000" b="1" dirty="0">
                <a:solidFill>
                  <a:schemeClr val="accent5"/>
                </a:solidFill>
                <a:latin typeface="Tahoma" panose="020B0604030504040204" pitchFamily="34" charset="0"/>
                <a:ea typeface="Tahoma" panose="020B0604030504040204" pitchFamily="34" charset="0"/>
                <a:cs typeface="Tahoma" panose="020B0604030504040204" pitchFamily="34" charset="0"/>
              </a:rPr>
              <a:t>“Best” Line </a:t>
            </a:r>
            <a:r>
              <a:rPr lang="en-US" sz="4000" b="1" dirty="0">
                <a:latin typeface="Tahoma" panose="020B0604030504040204" pitchFamily="34" charset="0"/>
                <a:ea typeface="Tahoma" panose="020B0604030504040204" pitchFamily="34" charset="0"/>
                <a:cs typeface="Tahoma" panose="020B0604030504040204" pitchFamily="34" charset="0"/>
              </a:rPr>
              <a:t>(Simple Regression)</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B3EEAAB-C90C-DF4B-A82D-D43D3032BBC4}"/>
                  </a:ext>
                </a:extLst>
              </p:cNvPr>
              <p:cNvSpPr txBox="1"/>
              <p:nvPr/>
            </p:nvSpPr>
            <p:spPr>
              <a:xfrm>
                <a:off x="1229224" y="2651473"/>
                <a:ext cx="4239622" cy="121155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800" b="0" i="1" smtClean="0">
                              <a:solidFill>
                                <a:schemeClr val="accent6"/>
                              </a:solidFill>
                              <a:latin typeface="Cambria Math" panose="02040503050406030204" pitchFamily="18" charset="0"/>
                            </a:rPr>
                          </m:ctrlPr>
                        </m:sSubPr>
                        <m:e>
                          <m:r>
                            <a:rPr lang="en-US" sz="2800" b="0" i="1" smtClean="0">
                              <a:solidFill>
                                <a:schemeClr val="accent6"/>
                              </a:solidFill>
                              <a:latin typeface="Cambria Math" panose="02040503050406030204" pitchFamily="18" charset="0"/>
                            </a:rPr>
                            <m:t>𝑏</m:t>
                          </m:r>
                        </m:e>
                        <m:sub>
                          <m:r>
                            <a:rPr lang="en-US" sz="2800" b="0" i="1" smtClean="0">
                              <a:solidFill>
                                <a:schemeClr val="accent6"/>
                              </a:solidFill>
                              <a:latin typeface="Cambria Math" panose="02040503050406030204" pitchFamily="18" charset="0"/>
                            </a:rPr>
                            <m:t>1</m:t>
                          </m:r>
                        </m:sub>
                      </m:sSub>
                      <m:r>
                        <a:rPr lang="en-US" sz="2800" b="0" i="1" smtClean="0">
                          <a:solidFill>
                            <a:schemeClr val="tx1"/>
                          </a:solidFill>
                          <a:latin typeface="Cambria Math" panose="02040503050406030204" pitchFamily="18" charset="0"/>
                        </a:rPr>
                        <m:t>=</m:t>
                      </m:r>
                      <m:nary>
                        <m:naryPr>
                          <m:chr m:val="∑"/>
                          <m:ctrlPr>
                            <a:rPr lang="en-US" sz="2800" b="0" i="1" smtClean="0">
                              <a:solidFill>
                                <a:schemeClr val="tx1"/>
                              </a:solidFill>
                              <a:latin typeface="Cambria Math" panose="02040503050406030204" pitchFamily="18" charset="0"/>
                            </a:rPr>
                          </m:ctrlPr>
                        </m:naryPr>
                        <m:sub>
                          <m:r>
                            <a:rPr lang="en-US" sz="2800" b="0" i="1" smtClean="0">
                              <a:solidFill>
                                <a:schemeClr val="tx1"/>
                              </a:solidFill>
                              <a:latin typeface="Cambria Math" panose="02040503050406030204" pitchFamily="18" charset="0"/>
                            </a:rPr>
                            <m:t>𝑖</m:t>
                          </m:r>
                          <m:r>
                            <a:rPr lang="en-US" sz="2800" b="0" i="1" smtClean="0">
                              <a:solidFill>
                                <a:schemeClr val="tx1"/>
                              </a:solidFill>
                              <a:latin typeface="Cambria Math" panose="02040503050406030204" pitchFamily="18" charset="0"/>
                            </a:rPr>
                            <m:t>=1</m:t>
                          </m:r>
                        </m:sub>
                        <m:sup>
                          <m:r>
                            <a:rPr lang="en-US" sz="2800" b="0" i="1" smtClean="0">
                              <a:solidFill>
                                <a:schemeClr val="tx1"/>
                              </a:solidFill>
                              <a:latin typeface="Cambria Math" panose="02040503050406030204" pitchFamily="18" charset="0"/>
                            </a:rPr>
                            <m:t>𝑁</m:t>
                          </m:r>
                        </m:sup>
                        <m:e>
                          <m:f>
                            <m:fPr>
                              <m:ctrlPr>
                                <a:rPr lang="en-US" sz="2800" b="0" i="1" smtClean="0">
                                  <a:solidFill>
                                    <a:schemeClr val="tx1"/>
                                  </a:solidFill>
                                  <a:latin typeface="Cambria Math" panose="02040503050406030204" pitchFamily="18" charset="0"/>
                                </a:rPr>
                              </m:ctrlPr>
                            </m:fPr>
                            <m:num>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𝑋</m:t>
                                      </m:r>
                                    </m:e>
                                    <m:sub>
                                      <m:r>
                                        <a:rPr lang="en-US" sz="2800" b="0" i="1" smtClean="0">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 −</m:t>
                                  </m:r>
                                  <m:acc>
                                    <m:accPr>
                                      <m:chr m:val="̅"/>
                                      <m:ctrlPr>
                                        <a:rPr lang="en-US" sz="2800" b="0" i="1" smtClean="0">
                                          <a:solidFill>
                                            <a:schemeClr val="tx1"/>
                                          </a:solidFill>
                                          <a:latin typeface="Cambria Math" panose="02040503050406030204" pitchFamily="18" charset="0"/>
                                        </a:rPr>
                                      </m:ctrlPr>
                                    </m:acc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𝑋</m:t>
                                          </m:r>
                                        </m:e>
                                        <m:sub>
                                          <m:r>
                                            <a:rPr lang="en-US" sz="2800" b="0" i="1" smtClean="0">
                                              <a:solidFill>
                                                <a:schemeClr val="tx1"/>
                                              </a:solidFill>
                                              <a:latin typeface="Cambria Math" panose="02040503050406030204" pitchFamily="18" charset="0"/>
                                            </a:rPr>
                                            <m:t>𝑖</m:t>
                                          </m:r>
                                        </m:sub>
                                      </m:sSub>
                                    </m:e>
                                  </m:acc>
                                </m:e>
                              </m:d>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𝑌</m:t>
                                      </m:r>
                                    </m:e>
                                    <m:sub>
                                      <m:r>
                                        <a:rPr lang="en-US" sz="2800" b="0" i="1" smtClean="0">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 −</m:t>
                                  </m:r>
                                  <m:acc>
                                    <m:accPr>
                                      <m:chr m:val="̅"/>
                                      <m:ctrlPr>
                                        <a:rPr lang="en-US" sz="2800" b="0" i="1" smtClean="0">
                                          <a:solidFill>
                                            <a:schemeClr val="tx1"/>
                                          </a:solidFill>
                                          <a:latin typeface="Cambria Math" panose="02040503050406030204" pitchFamily="18" charset="0"/>
                                        </a:rPr>
                                      </m:ctrlPr>
                                    </m:acc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𝑌</m:t>
                                          </m:r>
                                        </m:e>
                                        <m:sub>
                                          <m:r>
                                            <a:rPr lang="en-US" sz="2800" b="0" i="1" smtClean="0">
                                              <a:solidFill>
                                                <a:schemeClr val="tx1"/>
                                              </a:solidFill>
                                              <a:latin typeface="Cambria Math" panose="02040503050406030204" pitchFamily="18" charset="0"/>
                                            </a:rPr>
                                            <m:t>𝑖</m:t>
                                          </m:r>
                                        </m:sub>
                                      </m:sSub>
                                    </m:e>
                                  </m:acc>
                                </m:e>
                              </m:d>
                            </m:num>
                            <m:den>
                              <m:sSup>
                                <m:sSupPr>
                                  <m:ctrlPr>
                                    <a:rPr lang="en-US" sz="2800" b="0" i="1" smtClean="0">
                                      <a:solidFill>
                                        <a:schemeClr val="tx1"/>
                                      </a:solidFill>
                                      <a:latin typeface="Cambria Math" panose="02040503050406030204" pitchFamily="18" charset="0"/>
                                    </a:rPr>
                                  </m:ctrlPr>
                                </m:sSupPr>
                                <m:e>
                                  <m:d>
                                    <m:dPr>
                                      <m:ctrlPr>
                                        <a:rPr lang="en-US" sz="2800" b="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𝑋</m:t>
                                          </m:r>
                                        </m:e>
                                        <m:sub>
                                          <m:r>
                                            <a:rPr lang="en-US" sz="2800" b="0" i="1" smtClean="0">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 −</m:t>
                                      </m:r>
                                      <m:acc>
                                        <m:accPr>
                                          <m:chr m:val="̅"/>
                                          <m:ctrlPr>
                                            <a:rPr lang="en-US" sz="2800" b="0" i="1" smtClean="0">
                                              <a:solidFill>
                                                <a:schemeClr val="tx1"/>
                                              </a:solidFill>
                                              <a:latin typeface="Cambria Math" panose="02040503050406030204" pitchFamily="18" charset="0"/>
                                            </a:rPr>
                                          </m:ctrlPr>
                                        </m:accPr>
                                        <m:e>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𝑋</m:t>
                                              </m:r>
                                            </m:e>
                                            <m:sub>
                                              <m:r>
                                                <a:rPr lang="en-US" sz="2800" b="0" i="1" smtClean="0">
                                                  <a:solidFill>
                                                    <a:schemeClr val="tx1"/>
                                                  </a:solidFill>
                                                  <a:latin typeface="Cambria Math" panose="02040503050406030204" pitchFamily="18" charset="0"/>
                                                </a:rPr>
                                                <m:t>𝑖</m:t>
                                              </m:r>
                                            </m:sub>
                                          </m:sSub>
                                        </m:e>
                                      </m:acc>
                                    </m:e>
                                  </m:d>
                                </m:e>
                                <m:sup>
                                  <m:r>
                                    <a:rPr lang="en-US" sz="2800" b="0" i="1" smtClean="0">
                                      <a:solidFill>
                                        <a:schemeClr val="tx1"/>
                                      </a:solidFill>
                                      <a:latin typeface="Cambria Math" panose="02040503050406030204" pitchFamily="18" charset="0"/>
                                    </a:rPr>
                                    <m:t>2</m:t>
                                  </m:r>
                                </m:sup>
                              </m:sSup>
                            </m:den>
                          </m:f>
                        </m:e>
                      </m:nary>
                    </m:oMath>
                  </m:oMathPara>
                </a14:m>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TextBox 1">
                <a:extLst>
                  <a:ext uri="{FF2B5EF4-FFF2-40B4-BE49-F238E27FC236}">
                    <a16:creationId xmlns:a16="http://schemas.microsoft.com/office/drawing/2014/main" id="{FB3EEAAB-C90C-DF4B-A82D-D43D3032BBC4}"/>
                  </a:ext>
                </a:extLst>
              </p:cNvPr>
              <p:cNvSpPr txBox="1">
                <a:spLocks noRot="1" noChangeAspect="1" noMove="1" noResize="1" noEditPoints="1" noAdjustHandles="1" noChangeArrowheads="1" noChangeShapeType="1" noTextEdit="1"/>
              </p:cNvSpPr>
              <p:nvPr/>
            </p:nvSpPr>
            <p:spPr>
              <a:xfrm>
                <a:off x="1229224" y="2651473"/>
                <a:ext cx="4239622" cy="1211550"/>
              </a:xfrm>
              <a:prstGeom prst="rect">
                <a:avLst/>
              </a:prstGeom>
              <a:blipFill>
                <a:blip r:embed="rId4"/>
                <a:stretch>
                  <a:fillRect l="-11343" t="-112500" b="-1739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072A8F5-5CF6-BF45-B0E0-9FCB12411D7E}"/>
                  </a:ext>
                </a:extLst>
              </p:cNvPr>
              <p:cNvSpPr txBox="1"/>
              <p:nvPr/>
            </p:nvSpPr>
            <p:spPr>
              <a:xfrm>
                <a:off x="1229224" y="4076802"/>
                <a:ext cx="5026607" cy="8971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      =</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𝐶𝑜𝑣</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𝑋𝑌</m:t>
                          </m:r>
                          <m:r>
                            <a:rPr lang="en-US" sz="2800" b="0" i="1" smtClean="0">
                              <a:solidFill>
                                <a:schemeClr val="tx1"/>
                              </a:solidFill>
                              <a:latin typeface="Cambria Math" panose="02040503050406030204" pitchFamily="18" charset="0"/>
                            </a:rPr>
                            <m:t>)</m:t>
                          </m:r>
                        </m:num>
                        <m:den>
                          <m:r>
                            <a:rPr lang="en-US" sz="2800" b="0" i="1" smtClean="0">
                              <a:solidFill>
                                <a:schemeClr val="tx1"/>
                              </a:solidFill>
                              <a:latin typeface="Cambria Math" panose="02040503050406030204" pitchFamily="18" charset="0"/>
                            </a:rPr>
                            <m:t>𝑉𝑎𝑟</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den>
                      </m:f>
                      <m:r>
                        <a:rPr lang="en-US" sz="2800" b="0" i="1" smtClean="0">
                          <a:solidFill>
                            <a:schemeClr val="tx1"/>
                          </a:solidFill>
                          <a:latin typeface="Cambria Math" panose="02040503050406030204" pitchFamily="18" charset="0"/>
                        </a:rPr>
                        <m:t> </m:t>
                      </m:r>
                    </m:oMath>
                  </m:oMathPara>
                </a14:m>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 name="TextBox 8">
                <a:extLst>
                  <a:ext uri="{FF2B5EF4-FFF2-40B4-BE49-F238E27FC236}">
                    <a16:creationId xmlns:a16="http://schemas.microsoft.com/office/drawing/2014/main" id="{4072A8F5-5CF6-BF45-B0E0-9FCB12411D7E}"/>
                  </a:ext>
                </a:extLst>
              </p:cNvPr>
              <p:cNvSpPr txBox="1">
                <a:spLocks noRot="1" noChangeAspect="1" noMove="1" noResize="1" noEditPoints="1" noAdjustHandles="1" noChangeArrowheads="1" noChangeShapeType="1" noTextEdit="1"/>
              </p:cNvSpPr>
              <p:nvPr/>
            </p:nvSpPr>
            <p:spPr>
              <a:xfrm>
                <a:off x="1229224" y="4076802"/>
                <a:ext cx="5026607" cy="897105"/>
              </a:xfrm>
              <a:prstGeom prst="rect">
                <a:avLst/>
              </a:prstGeom>
              <a:blipFill>
                <a:blip r:embed="rId5"/>
                <a:stretch>
                  <a:fillRect t="-2778" b="-15278"/>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33711012-68B9-F84E-A815-3C4CD77387DF}"/>
              </a:ext>
            </a:extLst>
          </p:cNvPr>
          <p:cNvCxnSpPr/>
          <p:nvPr/>
        </p:nvCxnSpPr>
        <p:spPr>
          <a:xfrm>
            <a:off x="6700254" y="1852919"/>
            <a:ext cx="0" cy="434369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A59FC52-BCB2-4C4C-A0BB-4216095072C4}"/>
                  </a:ext>
                </a:extLst>
              </p:cNvPr>
              <p:cNvSpPr txBox="1"/>
              <p:nvPr/>
            </p:nvSpPr>
            <p:spPr>
              <a:xfrm>
                <a:off x="7109897" y="1796384"/>
                <a:ext cx="4665133" cy="646331"/>
              </a:xfrm>
              <a:prstGeom prst="rect">
                <a:avLst/>
              </a:prstGeom>
              <a:noFill/>
            </p:spPr>
            <p:txBody>
              <a:bodyPr wrap="square" rtlCol="0">
                <a:spAutoFit/>
              </a:bodyP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Intercept =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𝑏</m:t>
                        </m:r>
                      </m:e>
                      <m:sub>
                        <m:r>
                          <a:rPr lang="en-US" sz="3600" b="0" i="1" smtClean="0">
                            <a:solidFill>
                              <a:schemeClr val="tx1"/>
                            </a:solidFill>
                            <a:latin typeface="Cambria Math" panose="02040503050406030204" pitchFamily="18" charset="0"/>
                          </a:rPr>
                          <m:t>0</m:t>
                        </m:r>
                      </m:sub>
                    </m:sSub>
                  </m:oMath>
                </a14:m>
                <a:endParaRPr lang="en-US"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1" name="TextBox 10">
                <a:extLst>
                  <a:ext uri="{FF2B5EF4-FFF2-40B4-BE49-F238E27FC236}">
                    <a16:creationId xmlns:a16="http://schemas.microsoft.com/office/drawing/2014/main" id="{9A59FC52-BCB2-4C4C-A0BB-4216095072C4}"/>
                  </a:ext>
                </a:extLst>
              </p:cNvPr>
              <p:cNvSpPr txBox="1">
                <a:spLocks noRot="1" noChangeAspect="1" noMove="1" noResize="1" noEditPoints="1" noAdjustHandles="1" noChangeArrowheads="1" noChangeShapeType="1" noTextEdit="1"/>
              </p:cNvSpPr>
              <p:nvPr/>
            </p:nvSpPr>
            <p:spPr>
              <a:xfrm>
                <a:off x="7109897" y="1796384"/>
                <a:ext cx="4665133" cy="646331"/>
              </a:xfrm>
              <a:prstGeom prst="rect">
                <a:avLst/>
              </a:prstGeom>
              <a:blipFill>
                <a:blip r:embed="rId6"/>
                <a:stretch>
                  <a:fillRect t="-15385" b="-307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141515E-77FC-4C47-9A7C-F6B1E68C541E}"/>
                  </a:ext>
                </a:extLst>
              </p:cNvPr>
              <p:cNvSpPr txBox="1"/>
              <p:nvPr/>
            </p:nvSpPr>
            <p:spPr>
              <a:xfrm>
                <a:off x="552259" y="5556832"/>
                <a:ext cx="3058597" cy="6923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𝐶𝑜𝑣</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𝑋𝑌</m:t>
                      </m:r>
                      <m:r>
                        <a:rPr lang="en-US" sz="1600" b="0" i="1" smtClean="0">
                          <a:solidFill>
                            <a:schemeClr val="tx1"/>
                          </a:solidFill>
                          <a:latin typeface="Cambria Math" panose="02040503050406030204" pitchFamily="18" charset="0"/>
                        </a:rPr>
                        <m:t>)=</m:t>
                      </m:r>
                      <m:nary>
                        <m:naryPr>
                          <m:chr m:val="∑"/>
                          <m:ctrlPr>
                            <a:rPr lang="en-US" sz="1600" b="0" i="1" smtClean="0">
                              <a:solidFill>
                                <a:schemeClr val="tx1"/>
                              </a:solidFill>
                              <a:latin typeface="Cambria Math" panose="02040503050406030204" pitchFamily="18" charset="0"/>
                            </a:rPr>
                          </m:ctrlPr>
                        </m:naryPr>
                        <m:sub>
                          <m:r>
                            <a:rPr lang="en-US" sz="1600" b="0" i="1" smtClean="0">
                              <a:solidFill>
                                <a:schemeClr val="tx1"/>
                              </a:solidFill>
                              <a:latin typeface="Cambria Math" panose="02040503050406030204" pitchFamily="18" charset="0"/>
                            </a:rPr>
                            <m:t>𝑖</m:t>
                          </m:r>
                          <m:r>
                            <a:rPr lang="en-US" sz="1600" b="0" i="1" smtClean="0">
                              <a:solidFill>
                                <a:schemeClr val="tx1"/>
                              </a:solidFill>
                              <a:latin typeface="Cambria Math" panose="02040503050406030204" pitchFamily="18" charset="0"/>
                            </a:rPr>
                            <m:t>=1</m:t>
                          </m:r>
                        </m:sub>
                        <m:sup>
                          <m:r>
                            <a:rPr lang="en-US" sz="1600" b="0" i="1" smtClean="0">
                              <a:solidFill>
                                <a:schemeClr val="tx1"/>
                              </a:solidFill>
                              <a:latin typeface="Cambria Math" panose="02040503050406030204" pitchFamily="18" charset="0"/>
                            </a:rPr>
                            <m:t>𝑁</m:t>
                          </m:r>
                        </m:sup>
                        <m:e>
                          <m:f>
                            <m:fPr>
                              <m:ctrlPr>
                                <a:rPr lang="en-US" sz="1600" b="0" i="1" smtClean="0">
                                  <a:solidFill>
                                    <a:schemeClr val="tx1"/>
                                  </a:solidFill>
                                  <a:latin typeface="Cambria Math" panose="02040503050406030204" pitchFamily="18" charset="0"/>
                                </a:rPr>
                              </m:ctrlPr>
                            </m:fPr>
                            <m:num>
                              <m:d>
                                <m:dPr>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𝑋</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 −</m:t>
                                  </m:r>
                                  <m:acc>
                                    <m:accPr>
                                      <m:chr m:val="̅"/>
                                      <m:ctrlPr>
                                        <a:rPr lang="en-US" sz="1600" b="0" i="1" smtClean="0">
                                          <a:solidFill>
                                            <a:schemeClr val="tx1"/>
                                          </a:solidFill>
                                          <a:latin typeface="Cambria Math" panose="02040503050406030204" pitchFamily="18" charset="0"/>
                                        </a:rPr>
                                      </m:ctrlPr>
                                    </m:acc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𝑋</m:t>
                                          </m:r>
                                        </m:e>
                                        <m:sub>
                                          <m:r>
                                            <a:rPr lang="en-US" sz="1600" b="0" i="1" smtClean="0">
                                              <a:solidFill>
                                                <a:schemeClr val="tx1"/>
                                              </a:solidFill>
                                              <a:latin typeface="Cambria Math" panose="02040503050406030204" pitchFamily="18" charset="0"/>
                                            </a:rPr>
                                            <m:t>𝑖</m:t>
                                          </m:r>
                                        </m:sub>
                                      </m:sSub>
                                    </m:e>
                                  </m:acc>
                                </m:e>
                              </m:d>
                              <m:d>
                                <m:dPr>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𝑌</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 −</m:t>
                                  </m:r>
                                  <m:acc>
                                    <m:accPr>
                                      <m:chr m:val="̅"/>
                                      <m:ctrlPr>
                                        <a:rPr lang="en-US" sz="1600" b="0" i="1" smtClean="0">
                                          <a:solidFill>
                                            <a:schemeClr val="tx1"/>
                                          </a:solidFill>
                                          <a:latin typeface="Cambria Math" panose="02040503050406030204" pitchFamily="18" charset="0"/>
                                        </a:rPr>
                                      </m:ctrlPr>
                                    </m:acc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𝑌</m:t>
                                          </m:r>
                                        </m:e>
                                        <m:sub>
                                          <m:r>
                                            <a:rPr lang="en-US" sz="1600" b="0" i="1" smtClean="0">
                                              <a:solidFill>
                                                <a:schemeClr val="tx1"/>
                                              </a:solidFill>
                                              <a:latin typeface="Cambria Math" panose="02040503050406030204" pitchFamily="18" charset="0"/>
                                            </a:rPr>
                                            <m:t>𝑖</m:t>
                                          </m:r>
                                        </m:sub>
                                      </m:sSub>
                                    </m:e>
                                  </m:acc>
                                </m:e>
                              </m:d>
                            </m:num>
                            <m:den>
                              <m:r>
                                <a:rPr lang="en-US" sz="1600" b="0" i="1" smtClean="0">
                                  <a:solidFill>
                                    <a:schemeClr val="tx1"/>
                                  </a:solidFill>
                                  <a:latin typeface="Cambria Math" panose="02040503050406030204" pitchFamily="18" charset="0"/>
                                </a:rPr>
                                <m:t>𝑁</m:t>
                              </m:r>
                            </m:den>
                          </m:f>
                        </m:e>
                      </m:nary>
                    </m:oMath>
                  </m:oMathPara>
                </a14:m>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 name="TextBox 11">
                <a:extLst>
                  <a:ext uri="{FF2B5EF4-FFF2-40B4-BE49-F238E27FC236}">
                    <a16:creationId xmlns:a16="http://schemas.microsoft.com/office/drawing/2014/main" id="{E141515E-77FC-4C47-9A7C-F6B1E68C541E}"/>
                  </a:ext>
                </a:extLst>
              </p:cNvPr>
              <p:cNvSpPr txBox="1">
                <a:spLocks noRot="1" noChangeAspect="1" noMove="1" noResize="1" noEditPoints="1" noAdjustHandles="1" noChangeArrowheads="1" noChangeShapeType="1" noTextEdit="1"/>
              </p:cNvSpPr>
              <p:nvPr/>
            </p:nvSpPr>
            <p:spPr>
              <a:xfrm>
                <a:off x="552259" y="5556832"/>
                <a:ext cx="3058597" cy="692305"/>
              </a:xfrm>
              <a:prstGeom prst="rect">
                <a:avLst/>
              </a:prstGeom>
              <a:blipFill>
                <a:blip r:embed="rId7"/>
                <a:stretch>
                  <a:fillRect t="-116364" b="-1781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642AAC5-91AB-D442-8C0A-9A7EB2BBC3A1}"/>
                  </a:ext>
                </a:extLst>
              </p:cNvPr>
              <p:cNvSpPr txBox="1"/>
              <p:nvPr/>
            </p:nvSpPr>
            <p:spPr>
              <a:xfrm>
                <a:off x="3950976" y="5527887"/>
                <a:ext cx="2382916" cy="6923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𝑉𝑎𝑟</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𝑋</m:t>
                      </m:r>
                      <m:r>
                        <a:rPr lang="en-US" sz="1600" b="0" i="1" smtClean="0">
                          <a:solidFill>
                            <a:schemeClr val="tx1"/>
                          </a:solidFill>
                          <a:latin typeface="Cambria Math" panose="02040503050406030204" pitchFamily="18" charset="0"/>
                        </a:rPr>
                        <m:t>)=</m:t>
                      </m:r>
                      <m:nary>
                        <m:naryPr>
                          <m:chr m:val="∑"/>
                          <m:ctrlPr>
                            <a:rPr lang="en-US" sz="1600" b="0" i="1" smtClean="0">
                              <a:solidFill>
                                <a:schemeClr val="tx1"/>
                              </a:solidFill>
                              <a:latin typeface="Cambria Math" panose="02040503050406030204" pitchFamily="18" charset="0"/>
                            </a:rPr>
                          </m:ctrlPr>
                        </m:naryPr>
                        <m:sub>
                          <m:r>
                            <a:rPr lang="en-US" sz="1600" b="0" i="1" smtClean="0">
                              <a:solidFill>
                                <a:schemeClr val="tx1"/>
                              </a:solidFill>
                              <a:latin typeface="Cambria Math" panose="02040503050406030204" pitchFamily="18" charset="0"/>
                            </a:rPr>
                            <m:t>𝑖</m:t>
                          </m:r>
                          <m:r>
                            <a:rPr lang="en-US" sz="1600" b="0" i="1" smtClean="0">
                              <a:solidFill>
                                <a:schemeClr val="tx1"/>
                              </a:solidFill>
                              <a:latin typeface="Cambria Math" panose="02040503050406030204" pitchFamily="18" charset="0"/>
                            </a:rPr>
                            <m:t>=1</m:t>
                          </m:r>
                        </m:sub>
                        <m:sup>
                          <m:r>
                            <a:rPr lang="en-US" sz="1600" b="0" i="1" smtClean="0">
                              <a:solidFill>
                                <a:schemeClr val="tx1"/>
                              </a:solidFill>
                              <a:latin typeface="Cambria Math" panose="02040503050406030204" pitchFamily="18" charset="0"/>
                            </a:rPr>
                            <m:t>𝑁</m:t>
                          </m:r>
                        </m:sup>
                        <m:e>
                          <m:f>
                            <m:fPr>
                              <m:ctrlPr>
                                <a:rPr lang="en-US" sz="1600" b="0" i="1" smtClean="0">
                                  <a:solidFill>
                                    <a:schemeClr val="tx1"/>
                                  </a:solidFill>
                                  <a:latin typeface="Cambria Math" panose="02040503050406030204" pitchFamily="18" charset="0"/>
                                </a:rPr>
                              </m:ctrlPr>
                            </m:fPr>
                            <m:num>
                              <m:sSup>
                                <m:sSupPr>
                                  <m:ctrlPr>
                                    <a:rPr lang="en-US" sz="1600" b="0" i="1" smtClean="0">
                                      <a:solidFill>
                                        <a:schemeClr val="tx1"/>
                                      </a:solidFill>
                                      <a:latin typeface="Cambria Math" panose="02040503050406030204" pitchFamily="18" charset="0"/>
                                    </a:rPr>
                                  </m:ctrlPr>
                                </m:sSupPr>
                                <m:e>
                                  <m:d>
                                    <m:dPr>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𝑋</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 −</m:t>
                                      </m:r>
                                      <m:acc>
                                        <m:accPr>
                                          <m:chr m:val="̅"/>
                                          <m:ctrlPr>
                                            <a:rPr lang="en-US" sz="1600" b="0" i="1" smtClean="0">
                                              <a:solidFill>
                                                <a:schemeClr val="tx1"/>
                                              </a:solidFill>
                                              <a:latin typeface="Cambria Math" panose="02040503050406030204" pitchFamily="18" charset="0"/>
                                            </a:rPr>
                                          </m:ctrlPr>
                                        </m:acc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𝑋</m:t>
                                              </m:r>
                                            </m:e>
                                            <m:sub>
                                              <m:r>
                                                <a:rPr lang="en-US" sz="1600" b="0" i="1" smtClean="0">
                                                  <a:solidFill>
                                                    <a:schemeClr val="tx1"/>
                                                  </a:solidFill>
                                                  <a:latin typeface="Cambria Math" panose="02040503050406030204" pitchFamily="18" charset="0"/>
                                                </a:rPr>
                                                <m:t>𝑖</m:t>
                                              </m:r>
                                            </m:sub>
                                          </m:sSub>
                                        </m:e>
                                      </m:acc>
                                    </m:e>
                                  </m:d>
                                </m:e>
                                <m:sup>
                                  <m:r>
                                    <a:rPr lang="en-US" sz="1600" b="0" i="1" smtClean="0">
                                      <a:solidFill>
                                        <a:schemeClr val="tx1"/>
                                      </a:solidFill>
                                      <a:latin typeface="Cambria Math" panose="02040503050406030204" pitchFamily="18" charset="0"/>
                                    </a:rPr>
                                    <m:t>2</m:t>
                                  </m:r>
                                </m:sup>
                              </m:sSup>
                            </m:num>
                            <m:den>
                              <m:r>
                                <a:rPr lang="en-US" sz="1600" b="0" i="1" smtClean="0">
                                  <a:solidFill>
                                    <a:schemeClr val="tx1"/>
                                  </a:solidFill>
                                  <a:latin typeface="Cambria Math" panose="02040503050406030204" pitchFamily="18" charset="0"/>
                                </a:rPr>
                                <m:t>𝑁</m:t>
                              </m:r>
                            </m:den>
                          </m:f>
                        </m:e>
                      </m:nary>
                    </m:oMath>
                  </m:oMathPara>
                </a14:m>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 name="TextBox 12">
                <a:extLst>
                  <a:ext uri="{FF2B5EF4-FFF2-40B4-BE49-F238E27FC236}">
                    <a16:creationId xmlns:a16="http://schemas.microsoft.com/office/drawing/2014/main" id="{D642AAC5-91AB-D442-8C0A-9A7EB2BBC3A1}"/>
                  </a:ext>
                </a:extLst>
              </p:cNvPr>
              <p:cNvSpPr txBox="1">
                <a:spLocks noRot="1" noChangeAspect="1" noMove="1" noResize="1" noEditPoints="1" noAdjustHandles="1" noChangeArrowheads="1" noChangeShapeType="1" noTextEdit="1"/>
              </p:cNvSpPr>
              <p:nvPr/>
            </p:nvSpPr>
            <p:spPr>
              <a:xfrm>
                <a:off x="3950976" y="5527887"/>
                <a:ext cx="2382916" cy="692305"/>
              </a:xfrm>
              <a:prstGeom prst="rect">
                <a:avLst/>
              </a:prstGeom>
              <a:blipFill>
                <a:blip r:embed="rId8"/>
                <a:stretch>
                  <a:fillRect t="-112500" b="-17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927AF81-A7FD-3A4B-8D87-5CC3B43DE5CC}"/>
                  </a:ext>
                </a:extLst>
              </p:cNvPr>
              <p:cNvSpPr txBox="1"/>
              <p:nvPr/>
            </p:nvSpPr>
            <p:spPr>
              <a:xfrm>
                <a:off x="8135999" y="2609730"/>
                <a:ext cx="2241191" cy="43088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𝑏</m:t>
                          </m:r>
                        </m:e>
                        <m:sub>
                          <m:r>
                            <a:rPr lang="en-US" sz="2800" b="0" i="1" smtClean="0">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acc>
                        <m:accPr>
                          <m:chr m:val="̅"/>
                          <m:ctrlPr>
                            <a:rPr lang="en-US" sz="2800" b="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𝑌</m:t>
                          </m:r>
                        </m:e>
                      </m:acc>
                      <m:r>
                        <a:rPr lang="en-US" sz="2800" b="0" i="1" smtClean="0">
                          <a:solidFill>
                            <a:schemeClr val="tx1"/>
                          </a:solidFill>
                          <a:latin typeface="Cambria Math" panose="02040503050406030204" pitchFamily="18" charset="0"/>
                        </a:rPr>
                        <m:t> −</m:t>
                      </m:r>
                      <m:sSub>
                        <m:sSubPr>
                          <m:ctrlPr>
                            <a:rPr lang="en-US" sz="2800" b="0" i="1" smtClean="0">
                              <a:solidFill>
                                <a:schemeClr val="accent6"/>
                              </a:solidFill>
                              <a:latin typeface="Cambria Math" panose="02040503050406030204" pitchFamily="18" charset="0"/>
                            </a:rPr>
                          </m:ctrlPr>
                        </m:sSubPr>
                        <m:e>
                          <m:r>
                            <a:rPr lang="en-US" sz="2800" b="0" i="1" smtClean="0">
                              <a:solidFill>
                                <a:schemeClr val="accent6"/>
                              </a:solidFill>
                              <a:latin typeface="Cambria Math" panose="02040503050406030204" pitchFamily="18" charset="0"/>
                            </a:rPr>
                            <m:t>𝑏</m:t>
                          </m:r>
                        </m:e>
                        <m:sub>
                          <m:r>
                            <a:rPr lang="en-US" sz="2800" b="0" i="1" smtClean="0">
                              <a:solidFill>
                                <a:schemeClr val="accent6"/>
                              </a:solidFill>
                              <a:latin typeface="Cambria Math" panose="02040503050406030204" pitchFamily="18" charset="0"/>
                            </a:rPr>
                            <m:t>1</m:t>
                          </m:r>
                        </m:sub>
                      </m:sSub>
                      <m:acc>
                        <m:accPr>
                          <m:chr m:val="̅"/>
                          <m:ctrlPr>
                            <a:rPr lang="en-US" sz="2800" b="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𝑋</m:t>
                          </m:r>
                        </m:e>
                      </m:acc>
                    </m:oMath>
                  </m:oMathPara>
                </a14:m>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4" name="TextBox 13">
                <a:extLst>
                  <a:ext uri="{FF2B5EF4-FFF2-40B4-BE49-F238E27FC236}">
                    <a16:creationId xmlns:a16="http://schemas.microsoft.com/office/drawing/2014/main" id="{8927AF81-A7FD-3A4B-8D87-5CC3B43DE5CC}"/>
                  </a:ext>
                </a:extLst>
              </p:cNvPr>
              <p:cNvSpPr txBox="1">
                <a:spLocks noRot="1" noChangeAspect="1" noMove="1" noResize="1" noEditPoints="1" noAdjustHandles="1" noChangeArrowheads="1" noChangeShapeType="1" noTextEdit="1"/>
              </p:cNvSpPr>
              <p:nvPr/>
            </p:nvSpPr>
            <p:spPr>
              <a:xfrm>
                <a:off x="8135999" y="2609730"/>
                <a:ext cx="2241191" cy="430887"/>
              </a:xfrm>
              <a:prstGeom prst="rect">
                <a:avLst/>
              </a:prstGeom>
              <a:blipFill>
                <a:blip r:embed="rId9"/>
                <a:stretch>
                  <a:fillRect l="-2825" t="-2857" r="-1695" b="-37143"/>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1E78518D-8F39-B54A-8E80-5945988DF3CE}"/>
              </a:ext>
            </a:extLst>
          </p:cNvPr>
          <p:cNvCxnSpPr>
            <a:cxnSpLocks/>
          </p:cNvCxnSpPr>
          <p:nvPr/>
        </p:nvCxnSpPr>
        <p:spPr>
          <a:xfrm flipH="1">
            <a:off x="6700254" y="4024768"/>
            <a:ext cx="437270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D1DB3F1-5761-0D48-B29D-52F1B91198EE}"/>
                  </a:ext>
                </a:extLst>
              </p:cNvPr>
              <p:cNvSpPr txBox="1"/>
              <p:nvPr/>
            </p:nvSpPr>
            <p:spPr>
              <a:xfrm>
                <a:off x="6908800" y="4861715"/>
                <a:ext cx="4665133" cy="598754"/>
              </a:xfrm>
              <a:prstGeom prst="rect">
                <a:avLst/>
              </a:prstGeom>
              <a:noFill/>
            </p:spPr>
            <p:txBody>
              <a:bodyPr wrap="square" rtlCol="0">
                <a:spAutoFit/>
              </a:bodyP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The Line (</a:t>
                </a:r>
                <a14:m>
                  <m:oMath xmlns:m="http://schemas.openxmlformats.org/officeDocument/2006/math">
                    <m:acc>
                      <m:accPr>
                        <m:chr m:val="̂"/>
                        <m:ctrlPr>
                          <a:rPr lang="en-US" sz="3200" b="0" i="1" smtClean="0">
                            <a:solidFill>
                              <a:schemeClr val="tx1"/>
                            </a:solidFill>
                            <a:latin typeface="Cambria Math" panose="02040503050406030204" pitchFamily="18" charset="0"/>
                          </a:rPr>
                        </m:ctrlPr>
                      </m:accPr>
                      <m:e>
                        <m:sSub>
                          <m:sSubPr>
                            <m:ctrlPr>
                              <a:rPr lang="en-US" sz="3200" i="1">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𝑌</m:t>
                            </m:r>
                          </m:e>
                          <m:sub>
                            <m:r>
                              <a:rPr lang="en-US" sz="3200" b="0" i="1" smtClean="0">
                                <a:solidFill>
                                  <a:schemeClr val="tx1"/>
                                </a:solidFill>
                                <a:latin typeface="Cambria Math" panose="02040503050406030204" pitchFamily="18" charset="0"/>
                              </a:rPr>
                              <m:t>𝑖</m:t>
                            </m:r>
                          </m:sub>
                        </m:sSub>
                      </m:e>
                    </m:acc>
                  </m:oMath>
                </a14:m>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𝑏</m:t>
                        </m:r>
                      </m:e>
                      <m:sub>
                        <m:r>
                          <a:rPr lang="en-US" sz="3200" b="0" i="1" smtClean="0">
                            <a:solidFill>
                              <a:schemeClr val="tx1"/>
                            </a:solidFill>
                            <a:latin typeface="Cambria Math" panose="02040503050406030204" pitchFamily="18" charset="0"/>
                          </a:rPr>
                          <m:t>0</m:t>
                        </m:r>
                      </m:sub>
                    </m:sSub>
                    <m:r>
                      <a:rPr lang="en-US" sz="3200" b="0" i="1" smtClean="0">
                        <a:solidFill>
                          <a:schemeClr val="tx1"/>
                        </a:solidFill>
                        <a:latin typeface="Cambria Math" panose="02040503050406030204" pitchFamily="18" charset="0"/>
                      </a:rPr>
                      <m:t>+</m:t>
                    </m:r>
                    <m:sSub>
                      <m:sSubPr>
                        <m:ctrlPr>
                          <a:rPr lang="en-US" sz="3200" b="0" i="1" smtClean="0">
                            <a:solidFill>
                              <a:schemeClr val="accent6"/>
                            </a:solidFill>
                            <a:latin typeface="Cambria Math" panose="02040503050406030204" pitchFamily="18" charset="0"/>
                          </a:rPr>
                        </m:ctrlPr>
                      </m:sSubPr>
                      <m:e>
                        <m:r>
                          <a:rPr lang="en-US" sz="3200" b="0" i="1" smtClean="0">
                            <a:solidFill>
                              <a:schemeClr val="accent6"/>
                            </a:solidFill>
                            <a:latin typeface="Cambria Math" panose="02040503050406030204" pitchFamily="18" charset="0"/>
                          </a:rPr>
                          <m:t>𝑏</m:t>
                        </m:r>
                      </m:e>
                      <m:sub>
                        <m:r>
                          <a:rPr lang="en-US" sz="3200" b="0" i="1" smtClean="0">
                            <a:solidFill>
                              <a:schemeClr val="accent6"/>
                            </a:solidFill>
                            <a:latin typeface="Cambria Math" panose="02040503050406030204" pitchFamily="18" charset="0"/>
                          </a:rPr>
                          <m:t>1</m:t>
                        </m:r>
                      </m:sub>
                    </m:sSub>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𝑋</m:t>
                        </m:r>
                      </m:e>
                      <m:sub>
                        <m:r>
                          <a:rPr lang="en-US" sz="3200" b="0" i="1" smtClean="0">
                            <a:solidFill>
                              <a:schemeClr val="tx1"/>
                            </a:solidFill>
                            <a:latin typeface="Cambria Math" panose="02040503050406030204" pitchFamily="18" charset="0"/>
                          </a:rPr>
                          <m:t>𝑖</m:t>
                        </m:r>
                      </m:sub>
                    </m:sSub>
                  </m:oMath>
                </a14:m>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TextBox 17">
                <a:extLst>
                  <a:ext uri="{FF2B5EF4-FFF2-40B4-BE49-F238E27FC236}">
                    <a16:creationId xmlns:a16="http://schemas.microsoft.com/office/drawing/2014/main" id="{FD1DB3F1-5761-0D48-B29D-52F1B91198EE}"/>
                  </a:ext>
                </a:extLst>
              </p:cNvPr>
              <p:cNvSpPr txBox="1">
                <a:spLocks noRot="1" noChangeAspect="1" noMove="1" noResize="1" noEditPoints="1" noAdjustHandles="1" noChangeArrowheads="1" noChangeShapeType="1" noTextEdit="1"/>
              </p:cNvSpPr>
              <p:nvPr/>
            </p:nvSpPr>
            <p:spPr>
              <a:xfrm>
                <a:off x="6908800" y="4861715"/>
                <a:ext cx="4665133" cy="598754"/>
              </a:xfrm>
              <a:prstGeom prst="rect">
                <a:avLst/>
              </a:prstGeom>
              <a:blipFill>
                <a:blip r:embed="rId10"/>
                <a:stretch>
                  <a:fillRect l="-3261" t="-12500" b="-29167"/>
                </a:stretch>
              </a:blipFill>
            </p:spPr>
            <p:txBody>
              <a:bodyPr/>
              <a:lstStyle/>
              <a:p>
                <a:r>
                  <a:rPr lang="en-US">
                    <a:noFill/>
                  </a:rPr>
                  <a:t> </a:t>
                </a:r>
              </a:p>
            </p:txBody>
          </p:sp>
        </mc:Fallback>
      </mc:AlternateContent>
    </p:spTree>
    <p:extLst>
      <p:ext uri="{BB962C8B-B14F-4D97-AF65-F5344CB8AC3E}">
        <p14:creationId xmlns:p14="http://schemas.microsoft.com/office/powerpoint/2010/main" val="298345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6C96-08B7-4F71-A2C4-870DFBE2B8F8}"/>
              </a:ext>
            </a:extLst>
          </p:cNvPr>
          <p:cNvSpPr>
            <a:spLocks noGrp="1"/>
          </p:cNvSpPr>
          <p:nvPr>
            <p:ph type="title"/>
          </p:nvPr>
        </p:nvSpPr>
        <p:spPr/>
        <p:txBody>
          <a:bodyPr/>
          <a:lstStyle/>
          <a:p>
            <a:r>
              <a:rPr lang="en-US" sz="4000" b="1" dirty="0">
                <a:latin typeface="Tahoma" panose="020B0604030504040204" pitchFamily="34" charset="0"/>
                <a:ea typeface="Tahoma" panose="020B0604030504040204" pitchFamily="34" charset="0"/>
                <a:cs typeface="Tahoma" panose="020B0604030504040204" pitchFamily="34" charset="0"/>
              </a:rPr>
              <a:t>How do we Interpret the </a:t>
            </a:r>
            <a:r>
              <a:rPr lang="en-US" sz="4000" b="1" dirty="0">
                <a:solidFill>
                  <a:schemeClr val="accent5"/>
                </a:solidFill>
                <a:latin typeface="Tahoma" panose="020B0604030504040204" pitchFamily="34" charset="0"/>
                <a:ea typeface="Tahoma" panose="020B0604030504040204" pitchFamily="34" charset="0"/>
                <a:cs typeface="Tahoma" panose="020B0604030504040204" pitchFamily="34" charset="0"/>
              </a:rPr>
              <a:t>“Best” Line</a:t>
            </a:r>
            <a:r>
              <a:rPr lang="en-US" sz="40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4D1A10-EC6E-4838-9B2B-F627B75E75CD}"/>
                  </a:ext>
                </a:extLst>
              </p:cNvPr>
              <p:cNvSpPr>
                <a:spLocks noGrp="1"/>
              </p:cNvSpPr>
              <p:nvPr>
                <p:ph idx="1"/>
              </p:nvPr>
            </p:nvSpPr>
            <p:spPr/>
            <p:txBody>
              <a:bodyPr>
                <a:normAutofit/>
              </a:bodyPr>
              <a:lstStyle/>
              <a:p>
                <a:pPr marL="0" indent="0">
                  <a:buNone/>
                </a:pPr>
                <a:r>
                  <a:rPr lang="en-US" sz="3200" dirty="0">
                    <a:latin typeface="Tahoma" panose="020B0604030504040204" pitchFamily="34" charset="0"/>
                    <a:ea typeface="Tahoma" panose="020B0604030504040204" pitchFamily="34" charset="0"/>
                    <a:cs typeface="Tahoma" panose="020B0604030504040204" pitchFamily="34" charset="0"/>
                  </a:rPr>
                  <a:t>The value of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𝑏</m:t>
                        </m:r>
                      </m:e>
                      <m:sub>
                        <m:r>
                          <a:rPr lang="en-US" sz="3200" i="1">
                            <a:latin typeface="Cambria Math" panose="02040503050406030204" pitchFamily="18" charset="0"/>
                          </a:rPr>
                          <m:t>1</m:t>
                        </m:r>
                      </m:sub>
                    </m:sSub>
                  </m:oMath>
                </a14:m>
                <a:r>
                  <a:rPr lang="en-US" sz="3200" dirty="0">
                    <a:latin typeface="Tahoma" panose="020B0604030504040204" pitchFamily="34" charset="0"/>
                    <a:ea typeface="Tahoma" panose="020B0604030504040204" pitchFamily="34" charset="0"/>
                    <a:cs typeface="Tahoma" panose="020B0604030504040204" pitchFamily="34" charset="0"/>
                  </a:rPr>
                  <a:t>tells us </a:t>
                </a:r>
                <a:r>
                  <a:rPr lang="en-US" sz="32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the change in </a:t>
                </a:r>
                <a14:m>
                  <m:oMath xmlns:m="http://schemas.openxmlformats.org/officeDocument/2006/math">
                    <m:acc>
                      <m:accPr>
                        <m:chr m:val="̂"/>
                        <m:ctrlPr>
                          <a:rPr lang="en-US" sz="3200" i="1" smtClean="0">
                            <a:solidFill>
                              <a:schemeClr val="accent3">
                                <a:lumMod val="75000"/>
                              </a:schemeClr>
                            </a:solidFill>
                            <a:latin typeface="Cambria Math" panose="02040503050406030204" pitchFamily="18" charset="0"/>
                          </a:rPr>
                        </m:ctrlPr>
                      </m:accPr>
                      <m:e>
                        <m:r>
                          <a:rPr lang="en-US" sz="3200" i="1" smtClean="0">
                            <a:solidFill>
                              <a:schemeClr val="accent3">
                                <a:lumMod val="75000"/>
                              </a:schemeClr>
                            </a:solidFill>
                            <a:latin typeface="Cambria Math" panose="02040503050406030204" pitchFamily="18" charset="0"/>
                          </a:rPr>
                          <m:t>𝑌</m:t>
                        </m:r>
                      </m:e>
                    </m:acc>
                  </m:oMath>
                </a14:m>
                <a:r>
                  <a:rPr lang="en-US" sz="32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associated with each 1-point increase in X</a:t>
                </a:r>
              </a:p>
              <a:p>
                <a:pPr marL="457200" lvl="1" indent="0">
                  <a:buNone/>
                </a:pPr>
                <a:r>
                  <a:rPr lang="en-US" sz="2000" dirty="0">
                    <a:latin typeface="Tahoma" panose="020B0604030504040204" pitchFamily="34" charset="0"/>
                    <a:ea typeface="Tahoma" panose="020B0604030504040204" pitchFamily="34" charset="0"/>
                    <a:cs typeface="Tahoma" panose="020B0604030504040204" pitchFamily="34" charset="0"/>
                  </a:rPr>
                  <a:t>e.g. X = # of days in quarantine, Y = number of episodes of bad reality TV watched,</a:t>
                </a:r>
              </a:p>
              <a:p>
                <a:pPr marL="457200" lvl="1" indent="0">
                  <a:buNone/>
                </a:pPr>
                <a:r>
                  <a:rPr lang="en-US" sz="20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1</m:t>
                        </m:r>
                      </m:sub>
                    </m:sSub>
                  </m:oMath>
                </a14:m>
                <a:r>
                  <a:rPr lang="en-US" sz="2000" dirty="0">
                    <a:latin typeface="Tahoma" panose="020B0604030504040204" pitchFamily="34" charset="0"/>
                    <a:ea typeface="Tahoma" panose="020B0604030504040204" pitchFamily="34" charset="0"/>
                    <a:cs typeface="Tahoma" panose="020B0604030504040204" pitchFamily="34" charset="0"/>
                  </a:rPr>
                  <a:t> = 2</a:t>
                </a:r>
              </a:p>
              <a:p>
                <a:pPr marL="457200" lvl="1" indent="0">
                  <a:buNone/>
                </a:pPr>
                <a:r>
                  <a:rPr lang="en-US" i="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For </a:t>
                </a:r>
                <a:r>
                  <a:rPr lang="en-US" b="1" i="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each additional day </a:t>
                </a:r>
                <a:r>
                  <a:rPr lang="en-US" i="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spent in quarantine there is an associated </a:t>
                </a:r>
                <a:r>
                  <a:rPr lang="en-US" b="1" i="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increase of 2 episodes</a:t>
                </a:r>
                <a:r>
                  <a:rPr lang="en-US" i="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of bad reality TV watched</a:t>
                </a:r>
                <a:r>
                  <a:rPr lang="en-US"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 name="Content Placeholder 2">
                <a:extLst>
                  <a:ext uri="{FF2B5EF4-FFF2-40B4-BE49-F238E27FC236}">
                    <a16:creationId xmlns:a16="http://schemas.microsoft.com/office/drawing/2014/main" id="{5C4D1A10-EC6E-4838-9B2B-F627B75E75CD}"/>
                  </a:ext>
                </a:extLst>
              </p:cNvPr>
              <p:cNvSpPr>
                <a:spLocks noGrp="1" noRot="1" noChangeAspect="1" noMove="1" noResize="1" noEditPoints="1" noAdjustHandles="1" noChangeArrowheads="1" noChangeShapeType="1" noTextEdit="1"/>
              </p:cNvSpPr>
              <p:nvPr>
                <p:ph idx="1"/>
              </p:nvPr>
            </p:nvSpPr>
            <p:spPr>
              <a:blipFill>
                <a:blip r:embed="rId3"/>
                <a:stretch>
                  <a:fillRect l="-1448" t="-3216"/>
                </a:stretch>
              </a:blipFill>
            </p:spPr>
            <p:txBody>
              <a:bodyPr/>
              <a:lstStyle/>
              <a:p>
                <a:r>
                  <a:rPr lang="en-US">
                    <a:noFill/>
                  </a:rPr>
                  <a:t> </a:t>
                </a:r>
              </a:p>
            </p:txBody>
          </p:sp>
        </mc:Fallback>
      </mc:AlternateContent>
    </p:spTree>
    <p:extLst>
      <p:ext uri="{BB962C8B-B14F-4D97-AF65-F5344CB8AC3E}">
        <p14:creationId xmlns:p14="http://schemas.microsoft.com/office/powerpoint/2010/main" val="186797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6C96-08B7-4F71-A2C4-870DFBE2B8F8}"/>
              </a:ext>
            </a:extLst>
          </p:cNvPr>
          <p:cNvSpPr>
            <a:spLocks noGrp="1"/>
          </p:cNvSpPr>
          <p:nvPr>
            <p:ph type="title"/>
          </p:nvPr>
        </p:nvSpPr>
        <p:spPr/>
        <p:txBody>
          <a:bodyPr/>
          <a:lstStyle/>
          <a:p>
            <a:r>
              <a:rPr lang="en-US" sz="4000" b="1" dirty="0">
                <a:latin typeface="Tahoma" panose="020B0604030504040204" pitchFamily="34" charset="0"/>
                <a:ea typeface="Tahoma" panose="020B0604030504040204" pitchFamily="34" charset="0"/>
                <a:cs typeface="Tahoma" panose="020B0604030504040204" pitchFamily="34" charset="0"/>
              </a:rPr>
              <a:t>How do we Interpret the </a:t>
            </a:r>
            <a:r>
              <a:rPr lang="en-US" sz="4000" b="1" dirty="0">
                <a:solidFill>
                  <a:schemeClr val="accent5"/>
                </a:solidFill>
                <a:latin typeface="Tahoma" panose="020B0604030504040204" pitchFamily="34" charset="0"/>
                <a:ea typeface="Tahoma" panose="020B0604030504040204" pitchFamily="34" charset="0"/>
                <a:cs typeface="Tahoma" panose="020B0604030504040204" pitchFamily="34" charset="0"/>
              </a:rPr>
              <a:t>“Best” Line</a:t>
            </a:r>
            <a:r>
              <a:rPr lang="en-US" sz="40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4D1A10-EC6E-4838-9B2B-F627B75E75CD}"/>
                  </a:ext>
                </a:extLst>
              </p:cNvPr>
              <p:cNvSpPr>
                <a:spLocks noGrp="1"/>
              </p:cNvSpPr>
              <p:nvPr>
                <p:ph idx="1"/>
              </p:nvPr>
            </p:nvSpPr>
            <p:spPr>
              <a:xfrm>
                <a:off x="838200" y="1825625"/>
                <a:ext cx="10515600" cy="4667250"/>
              </a:xfrm>
            </p:spPr>
            <p:txBody>
              <a:bodyPr>
                <a:noAutofit/>
              </a:bodyPr>
              <a:lstStyle/>
              <a:p>
                <a:pPr marL="0" indent="0">
                  <a:buNone/>
                </a:pPr>
                <a:r>
                  <a:rPr lang="en-US" sz="32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The value of </a:t>
                </a:r>
                <a14:m>
                  <m:oMath xmlns:m="http://schemas.openxmlformats.org/officeDocument/2006/math">
                    <m:sSub>
                      <m:sSubPr>
                        <m:ctrlPr>
                          <a:rPr lang="en-US" sz="3200" i="1">
                            <a:solidFill>
                              <a:schemeClr val="bg1">
                                <a:lumMod val="95000"/>
                              </a:schemeClr>
                            </a:solidFill>
                            <a:latin typeface="Cambria Math" panose="02040503050406030204" pitchFamily="18" charset="0"/>
                          </a:rPr>
                        </m:ctrlPr>
                      </m:sSubPr>
                      <m:e>
                        <m:r>
                          <a:rPr lang="en-US" sz="3200" i="1">
                            <a:solidFill>
                              <a:schemeClr val="bg1">
                                <a:lumMod val="95000"/>
                              </a:schemeClr>
                            </a:solidFill>
                            <a:latin typeface="Cambria Math" panose="02040503050406030204" pitchFamily="18" charset="0"/>
                          </a:rPr>
                          <m:t>𝑏</m:t>
                        </m:r>
                      </m:e>
                      <m:sub>
                        <m:r>
                          <a:rPr lang="en-US" sz="3200" i="1">
                            <a:solidFill>
                              <a:schemeClr val="bg1">
                                <a:lumMod val="95000"/>
                              </a:schemeClr>
                            </a:solidFill>
                            <a:latin typeface="Cambria Math" panose="02040503050406030204" pitchFamily="18" charset="0"/>
                          </a:rPr>
                          <m:t>1</m:t>
                        </m:r>
                      </m:sub>
                    </m:sSub>
                  </m:oMath>
                </a14:m>
                <a:r>
                  <a:rPr lang="en-US" sz="32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tells us the change in </a:t>
                </a:r>
                <a14:m>
                  <m:oMath xmlns:m="http://schemas.openxmlformats.org/officeDocument/2006/math">
                    <m:acc>
                      <m:accPr>
                        <m:chr m:val="̂"/>
                        <m:ctrlPr>
                          <a:rPr lang="en-US" sz="3200" i="1">
                            <a:solidFill>
                              <a:schemeClr val="bg1">
                                <a:lumMod val="95000"/>
                              </a:schemeClr>
                            </a:solidFill>
                            <a:latin typeface="Cambria Math" panose="02040503050406030204" pitchFamily="18" charset="0"/>
                          </a:rPr>
                        </m:ctrlPr>
                      </m:accPr>
                      <m:e>
                        <m:r>
                          <a:rPr lang="en-US" sz="3200" i="1">
                            <a:solidFill>
                              <a:schemeClr val="bg1">
                                <a:lumMod val="95000"/>
                              </a:schemeClr>
                            </a:solidFill>
                            <a:latin typeface="Cambria Math" panose="02040503050406030204" pitchFamily="18" charset="0"/>
                          </a:rPr>
                          <m:t>𝑌</m:t>
                        </m:r>
                      </m:e>
                    </m:acc>
                  </m:oMath>
                </a14:m>
                <a:r>
                  <a:rPr lang="en-US" sz="32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associated with each 1-point increase in X</a:t>
                </a:r>
              </a:p>
              <a:p>
                <a:pPr marL="457200" lvl="1" indent="0">
                  <a:buNone/>
                </a:pP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e.g. X = # of days in quarantine, Y = number of episodes of bad reality TV watched,</a:t>
                </a:r>
              </a:p>
              <a:p>
                <a:pPr marL="457200" lvl="1" indent="0">
                  <a:buNone/>
                </a:pPr>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000" i="1">
                            <a:solidFill>
                              <a:schemeClr val="bg1">
                                <a:lumMod val="95000"/>
                              </a:schemeClr>
                            </a:solidFill>
                            <a:latin typeface="Cambria Math" panose="02040503050406030204" pitchFamily="18" charset="0"/>
                          </a:rPr>
                        </m:ctrlPr>
                      </m:sSubPr>
                      <m:e>
                        <m:r>
                          <a:rPr lang="en-US" sz="2000" i="1">
                            <a:solidFill>
                              <a:schemeClr val="bg1">
                                <a:lumMod val="95000"/>
                              </a:schemeClr>
                            </a:solidFill>
                            <a:latin typeface="Cambria Math" panose="02040503050406030204" pitchFamily="18" charset="0"/>
                          </a:rPr>
                          <m:t>𝑏</m:t>
                        </m:r>
                      </m:e>
                      <m:sub>
                        <m:r>
                          <a:rPr lang="en-US" sz="2000" i="1">
                            <a:solidFill>
                              <a:schemeClr val="bg1">
                                <a:lumMod val="95000"/>
                              </a:schemeClr>
                            </a:solidFill>
                            <a:latin typeface="Cambria Math" panose="02040503050406030204" pitchFamily="18" charset="0"/>
                          </a:rPr>
                          <m:t>1</m:t>
                        </m:r>
                      </m:sub>
                    </m:sSub>
                  </m:oMath>
                </a14:m>
                <a:r>
                  <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 2</a:t>
                </a:r>
              </a:p>
              <a:p>
                <a:pPr marL="457200" lvl="1" indent="0">
                  <a:buNone/>
                </a:pPr>
                <a:r>
                  <a:rPr lang="en-US"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For </a:t>
                </a:r>
                <a:r>
                  <a:rPr lang="en-US" b="1"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each additional day </a:t>
                </a:r>
                <a:r>
                  <a:rPr lang="en-US"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spent in quarantine there is an associated </a:t>
                </a:r>
                <a:r>
                  <a:rPr lang="en-US" b="1"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increase of 2 episodes</a:t>
                </a:r>
                <a:r>
                  <a:rPr lang="en-US"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of bad reality TV watched</a:t>
                </a: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Given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b="0" i="1" smtClean="0">
                            <a:latin typeface="Cambria Math" panose="02040503050406030204" pitchFamily="18" charset="0"/>
                          </a:rPr>
                          <m:t>0</m:t>
                        </m:r>
                      </m:sub>
                    </m:sSub>
                    <m:r>
                      <a:rPr lang="en-US" sz="2400" i="1">
                        <a:latin typeface="Cambria Math" panose="02040503050406030204" pitchFamily="18" charset="0"/>
                      </a:rPr>
                      <m:t> </m:t>
                    </m:r>
                  </m:oMath>
                </a14:m>
                <a:r>
                  <a:rPr lang="en-US" sz="2400" dirty="0">
                    <a:latin typeface="Tahoma" panose="020B0604030504040204" pitchFamily="34" charset="0"/>
                    <a:ea typeface="Tahoma" panose="020B0604030504040204" pitchFamily="34" charset="0"/>
                    <a:cs typeface="Tahoma" panose="020B0604030504040204" pitchFamily="34" charset="0"/>
                  </a:rPr>
                  <a:t>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oMath>
                </a14:m>
                <a:r>
                  <a:rPr lang="en-US" sz="2400" dirty="0">
                    <a:latin typeface="Tahoma" panose="020B0604030504040204" pitchFamily="34" charset="0"/>
                    <a:ea typeface="Tahoma" panose="020B0604030504040204" pitchFamily="34" charset="0"/>
                    <a:cs typeface="Tahoma" panose="020B0604030504040204" pitchFamily="34" charset="0"/>
                  </a:rPr>
                  <a:t>, we can also produce values of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r>
                      <a:rPr lang="en-US" sz="2400" i="1">
                        <a:latin typeface="Cambria Math" panose="02040503050406030204" pitchFamily="18" charset="0"/>
                      </a:rPr>
                      <m:t> </m:t>
                    </m:r>
                  </m:oMath>
                </a14:m>
                <a:r>
                  <a:rPr lang="en-US" sz="2400" dirty="0">
                    <a:latin typeface="Tahoma" panose="020B0604030504040204" pitchFamily="34" charset="0"/>
                    <a:ea typeface="Tahoma" panose="020B0604030504040204" pitchFamily="34" charset="0"/>
                    <a:cs typeface="Tahoma" panose="020B0604030504040204" pitchFamily="34" charset="0"/>
                  </a:rPr>
                  <a:t>for new values of X (within the data range):</a:t>
                </a:r>
              </a:p>
              <a:p>
                <a:pPr marL="457200" lvl="1" indent="0">
                  <a:buNone/>
                </a:pPr>
                <a:r>
                  <a:rPr lang="en-US" dirty="0">
                    <a:latin typeface="Tahoma" panose="020B0604030504040204" pitchFamily="34" charset="0"/>
                    <a:ea typeface="Tahoma" panose="020B0604030504040204" pitchFamily="34" charset="0"/>
                    <a:cs typeface="Tahoma" panose="020B0604030504040204" pitchFamily="34" charset="0"/>
                  </a:rPr>
                  <a:t>e.g.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rPr>
                              <m:t>𝑌</m:t>
                            </m:r>
                          </m:e>
                        </m:acc>
                      </m:e>
                      <m:sub>
                        <m:r>
                          <a:rPr lang="en-US" i="1" smtClean="0">
                            <a:latin typeface="Cambria Math" panose="02040503050406030204" pitchFamily="18" charset="0"/>
                          </a:rPr>
                          <m:t>𝑖</m:t>
                        </m:r>
                      </m:sub>
                    </m:sSub>
                    <m:r>
                      <a:rPr lang="en-US" i="1" smtClean="0">
                        <a:latin typeface="Cambria Math" panose="02040503050406030204" pitchFamily="18" charset="0"/>
                      </a:rPr>
                      <m:t>=</m:t>
                    </m:r>
                    <m:r>
                      <a:rPr lang="en-US" b="0" i="1" smtClean="0">
                        <a:latin typeface="Cambria Math" panose="02040503050406030204" pitchFamily="18" charset="0"/>
                      </a:rPr>
                      <m:t>0.</m:t>
                    </m:r>
                    <m:r>
                      <a:rPr lang="en-US" i="1" smtClean="0">
                        <a:latin typeface="Cambria Math" panose="02040503050406030204" pitchFamily="18" charset="0"/>
                      </a:rPr>
                      <m:t>5+2</m:t>
                    </m:r>
                    <m:sSub>
                      <m:sSubPr>
                        <m:ctrlPr>
                          <a:rPr lang="en-US" i="1" smtClean="0">
                            <a:latin typeface="Cambria Math" panose="02040503050406030204" pitchFamily="18" charset="0"/>
                          </a:rPr>
                        </m:ctrlPr>
                      </m:sSubPr>
                      <m:e>
                        <m:r>
                          <a:rPr lang="en-US" i="1" smtClean="0">
                            <a:latin typeface="Cambria Math" panose="02040503050406030204" pitchFamily="18" charset="0"/>
                          </a:rPr>
                          <m:t>𝑋</m:t>
                        </m:r>
                      </m:e>
                      <m:sub>
                        <m:r>
                          <a:rPr lang="en-US" i="1" smtClean="0">
                            <a:latin typeface="Cambria Math" panose="02040503050406030204" pitchFamily="18" charset="0"/>
                          </a:rPr>
                          <m:t>𝑖</m:t>
                        </m:r>
                      </m:sub>
                    </m:sSub>
                  </m:oMath>
                </a14:m>
                <a:endParaRPr lang="en-US"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𝑋</m:t>
                        </m:r>
                      </m:e>
                      <m:sub>
                        <m:r>
                          <a:rPr lang="en-US" i="1">
                            <a:solidFill>
                              <a:schemeClr val="accent5">
                                <a:lumMod val="75000"/>
                              </a:schemeClr>
                            </a:solidFill>
                            <a:latin typeface="Cambria Math" panose="02040503050406030204" pitchFamily="18" charset="0"/>
                          </a:rPr>
                          <m:t>𝑖</m:t>
                        </m:r>
                      </m:sub>
                    </m:sSub>
                    <m:r>
                      <a:rPr lang="en-US" i="1">
                        <a:solidFill>
                          <a:schemeClr val="accent5">
                            <a:lumMod val="75000"/>
                          </a:schemeClr>
                        </a:solidFill>
                        <a:latin typeface="Cambria Math" panose="02040503050406030204" pitchFamily="18" charset="0"/>
                      </a:rPr>
                      <m:t> </m:t>
                    </m:r>
                  </m:oMath>
                </a14:m>
                <a:r>
                  <a:rPr lang="en-US"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35, we predict </a:t>
                </a:r>
                <a14:m>
                  <m:oMath xmlns:m="http://schemas.openxmlformats.org/officeDocument/2006/math">
                    <m:acc>
                      <m:accPr>
                        <m:chr m:val="̂"/>
                        <m:ctrlPr>
                          <a:rPr lang="en-US" i="1">
                            <a:solidFill>
                              <a:schemeClr val="accent5">
                                <a:lumMod val="75000"/>
                              </a:schemeClr>
                            </a:solidFill>
                            <a:latin typeface="Cambria Math" panose="02040503050406030204" pitchFamily="18" charset="0"/>
                          </a:rPr>
                        </m:ctrlPr>
                      </m:accPr>
                      <m:e>
                        <m:r>
                          <a:rPr lang="en-US" i="1">
                            <a:solidFill>
                              <a:schemeClr val="accent5">
                                <a:lumMod val="75000"/>
                              </a:schemeClr>
                            </a:solidFill>
                            <a:latin typeface="Cambria Math" panose="02040503050406030204" pitchFamily="18" charset="0"/>
                          </a:rPr>
                          <m:t>𝑌</m:t>
                        </m:r>
                      </m:e>
                    </m:acc>
                  </m:oMath>
                </a14:m>
                <a:r>
                  <a:rPr lang="en-US"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solidFill>
                          <a:schemeClr val="accent5">
                            <a:lumMod val="75000"/>
                          </a:schemeClr>
                        </a:solidFill>
                        <a:latin typeface="Cambria Math" panose="02040503050406030204" pitchFamily="18" charset="0"/>
                      </a:rPr>
                      <m:t>=0.5+2</m:t>
                    </m:r>
                    <m:d>
                      <m:dPr>
                        <m:ctrlPr>
                          <a:rPr lang="en-US" b="0" i="1" smtClean="0">
                            <a:solidFill>
                              <a:schemeClr val="accent5">
                                <a:lumMod val="75000"/>
                              </a:schemeClr>
                            </a:solidFill>
                            <a:latin typeface="Cambria Math" panose="02040503050406030204" pitchFamily="18" charset="0"/>
                          </a:rPr>
                        </m:ctrlPr>
                      </m:dPr>
                      <m:e>
                        <m:r>
                          <a:rPr lang="en-US" b="0" i="1" smtClean="0">
                            <a:solidFill>
                              <a:schemeClr val="accent5">
                                <a:lumMod val="75000"/>
                              </a:schemeClr>
                            </a:solidFill>
                            <a:latin typeface="Cambria Math" panose="02040503050406030204" pitchFamily="18" charset="0"/>
                          </a:rPr>
                          <m:t>35</m:t>
                        </m:r>
                      </m:e>
                    </m:d>
                    <m:r>
                      <a:rPr lang="en-US" b="0" i="1" smtClean="0">
                        <a:solidFill>
                          <a:schemeClr val="accent5">
                            <a:lumMod val="75000"/>
                          </a:schemeClr>
                        </a:solidFill>
                        <a:latin typeface="Cambria Math" panose="02040503050406030204" pitchFamily="18" charset="0"/>
                      </a:rPr>
                      <m:t>=70.5, </m:t>
                    </m:r>
                  </m:oMath>
                </a14:m>
                <a:r>
                  <a:rPr lang="en-US"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so about 71 episodes watched after 35 days of quarantine</a:t>
                </a:r>
              </a:p>
            </p:txBody>
          </p:sp>
        </mc:Choice>
        <mc:Fallback>
          <p:sp>
            <p:nvSpPr>
              <p:cNvPr id="3" name="Content Placeholder 2">
                <a:extLst>
                  <a:ext uri="{FF2B5EF4-FFF2-40B4-BE49-F238E27FC236}">
                    <a16:creationId xmlns:a16="http://schemas.microsoft.com/office/drawing/2014/main" id="{5C4D1A10-EC6E-4838-9B2B-F627B75E75CD}"/>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3"/>
                <a:stretch>
                  <a:fillRect l="-1448" t="-2997" r="-1448"/>
                </a:stretch>
              </a:blipFill>
            </p:spPr>
            <p:txBody>
              <a:bodyPr/>
              <a:lstStyle/>
              <a:p>
                <a:r>
                  <a:rPr lang="en-US">
                    <a:noFill/>
                  </a:rPr>
                  <a:t> </a:t>
                </a:r>
              </a:p>
            </p:txBody>
          </p:sp>
        </mc:Fallback>
      </mc:AlternateContent>
    </p:spTree>
    <p:extLst>
      <p:ext uri="{BB962C8B-B14F-4D97-AF65-F5344CB8AC3E}">
        <p14:creationId xmlns:p14="http://schemas.microsoft.com/office/powerpoint/2010/main" val="181025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CBD4706-9392-6F4B-9590-74C207BE6E7A}"/>
                  </a:ext>
                </a:extLst>
              </p:cNvPr>
              <p:cNvSpPr txBox="1"/>
              <p:nvPr/>
            </p:nvSpPr>
            <p:spPr>
              <a:xfrm>
                <a:off x="838200" y="1971304"/>
                <a:ext cx="6070600"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The estimate of</a:t>
                </a:r>
                <a:r>
                  <a:rPr lang="en-US" sz="3200" dirty="0">
                    <a:solidFill>
                      <a:schemeClr val="accent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3200" i="1" smtClean="0">
                            <a:solidFill>
                              <a:schemeClr val="accent6"/>
                            </a:solidFill>
                            <a:latin typeface="Cambria Math" panose="02040503050406030204" pitchFamily="18" charset="0"/>
                          </a:rPr>
                        </m:ctrlPr>
                      </m:sSubPr>
                      <m:e>
                        <m:r>
                          <a:rPr lang="en-US" sz="3200" i="1">
                            <a:solidFill>
                              <a:schemeClr val="accent6"/>
                            </a:solidFill>
                            <a:latin typeface="Cambria Math" panose="02040503050406030204" pitchFamily="18" charset="0"/>
                          </a:rPr>
                          <m:t>𝑏</m:t>
                        </m:r>
                      </m:e>
                      <m:sub>
                        <m:r>
                          <a:rPr lang="en-US" sz="3200" i="1">
                            <a:solidFill>
                              <a:schemeClr val="accent6"/>
                            </a:solidFill>
                            <a:latin typeface="Cambria Math" panose="02040503050406030204" pitchFamily="18" charset="0"/>
                          </a:rPr>
                          <m:t>1</m:t>
                        </m:r>
                      </m:sub>
                    </m:sSub>
                  </m:oMath>
                </a14:m>
                <a:r>
                  <a:rPr lang="en-US" sz="3200" dirty="0">
                    <a:latin typeface="Tahoma" panose="020B0604030504040204" pitchFamily="34" charset="0"/>
                    <a:ea typeface="Tahoma" panose="020B0604030504040204" pitchFamily="34" charset="0"/>
                    <a:cs typeface="Tahoma" panose="020B0604030504040204" pitchFamily="34" charset="0"/>
                  </a:rPr>
                  <a:t> depends on minimizing the residuals so they are kind of a big deal </a:t>
                </a:r>
                <a:endParaRPr lang="en-US" sz="14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 name="TextBox 2">
                <a:extLst>
                  <a:ext uri="{FF2B5EF4-FFF2-40B4-BE49-F238E27FC236}">
                    <a16:creationId xmlns:a16="http://schemas.microsoft.com/office/drawing/2014/main" id="{6CBD4706-9392-6F4B-9590-74C207BE6E7A}"/>
                  </a:ext>
                </a:extLst>
              </p:cNvPr>
              <p:cNvSpPr txBox="1">
                <a:spLocks noRot="1" noChangeAspect="1" noMove="1" noResize="1" noEditPoints="1" noAdjustHandles="1" noChangeArrowheads="1" noChangeShapeType="1" noTextEdit="1"/>
              </p:cNvSpPr>
              <p:nvPr/>
            </p:nvSpPr>
            <p:spPr>
              <a:xfrm>
                <a:off x="838200" y="1971304"/>
                <a:ext cx="6070600" cy="1569660"/>
              </a:xfrm>
              <a:prstGeom prst="rect">
                <a:avLst/>
              </a:prstGeom>
              <a:blipFill>
                <a:blip r:embed="rId3"/>
                <a:stretch>
                  <a:fillRect l="-2505" t="-4800" r="-2296" b="-12000"/>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0FC30363-CDB9-3844-B630-43EBEC0B2776}"/>
              </a:ext>
            </a:extLst>
          </p:cNvPr>
          <p:cNvSpPr>
            <a:spLocks noGrp="1"/>
          </p:cNvSpPr>
          <p:nvPr>
            <p:ph type="title"/>
          </p:nvPr>
        </p:nvSpPr>
        <p:spPr/>
        <p:txBody>
          <a:bodyPr>
            <a:noAutofit/>
          </a:bodyPr>
          <a:lstStyle/>
          <a:p>
            <a:r>
              <a:rPr lang="en-US" sz="4800" b="1" dirty="0">
                <a:latin typeface="+mn-lt"/>
              </a:rPr>
              <a:t>Residuals  </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B3EEAAB-C90C-DF4B-A82D-D43D3032BBC4}"/>
                  </a:ext>
                </a:extLst>
              </p:cNvPr>
              <p:cNvSpPr txBox="1"/>
              <p:nvPr/>
            </p:nvSpPr>
            <p:spPr>
              <a:xfrm>
                <a:off x="838200" y="3827986"/>
                <a:ext cx="5396221"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1">
                              <a:lumMod val="50000"/>
                            </a:schemeClr>
                          </a:solidFill>
                          <a:latin typeface="Cambria Math" panose="02040503050406030204" pitchFamily="18" charset="0"/>
                        </a:rPr>
                        <m:t>𝑆</m:t>
                      </m:r>
                      <m:sSub>
                        <m:sSubPr>
                          <m:ctrlPr>
                            <a:rPr lang="en-US" sz="2800" b="0" i="1" smtClean="0">
                              <a:solidFill>
                                <a:schemeClr val="accent1">
                                  <a:lumMod val="50000"/>
                                </a:schemeClr>
                              </a:solidFill>
                              <a:latin typeface="Cambria Math" panose="02040503050406030204" pitchFamily="18" charset="0"/>
                            </a:rPr>
                          </m:ctrlPr>
                        </m:sSubPr>
                        <m:e>
                          <m:r>
                            <a:rPr lang="en-US" sz="2800" b="0" i="1" smtClean="0">
                              <a:solidFill>
                                <a:schemeClr val="accent1">
                                  <a:lumMod val="50000"/>
                                </a:schemeClr>
                              </a:solidFill>
                              <a:latin typeface="Cambria Math" panose="02040503050406030204" pitchFamily="18" charset="0"/>
                            </a:rPr>
                            <m:t>𝑆</m:t>
                          </m:r>
                        </m:e>
                        <m:sub>
                          <m:r>
                            <a:rPr lang="en-US" sz="2800" b="0" i="1" smtClean="0">
                              <a:solidFill>
                                <a:schemeClr val="accent1">
                                  <a:lumMod val="50000"/>
                                </a:schemeClr>
                              </a:solidFill>
                              <a:latin typeface="Cambria Math" panose="02040503050406030204" pitchFamily="18" charset="0"/>
                            </a:rPr>
                            <m:t>𝑟𝑒𝑠𝑖𝑑𝑢𝑎𝑙</m:t>
                          </m:r>
                        </m:sub>
                      </m:sSub>
                      <m:r>
                        <a:rPr lang="en-US" sz="2800" b="0" i="1" smtClean="0">
                          <a:solidFill>
                            <a:schemeClr val="accent1">
                              <a:lumMod val="50000"/>
                            </a:schemeClr>
                          </a:solidFill>
                          <a:latin typeface="Cambria Math" panose="02040503050406030204" pitchFamily="18" charset="0"/>
                        </a:rPr>
                        <m:t>=</m:t>
                      </m:r>
                      <m:nary>
                        <m:naryPr>
                          <m:chr m:val="∑"/>
                          <m:ctrlPr>
                            <a:rPr lang="en-US" sz="2800" b="0" i="1" smtClean="0">
                              <a:solidFill>
                                <a:schemeClr val="accent1">
                                  <a:lumMod val="50000"/>
                                </a:schemeClr>
                              </a:solidFill>
                              <a:latin typeface="Cambria Math" panose="02040503050406030204" pitchFamily="18" charset="0"/>
                            </a:rPr>
                          </m:ctrlPr>
                        </m:naryPr>
                        <m:sub>
                          <m:r>
                            <a:rPr lang="en-US" sz="2800" b="0" i="1" smtClean="0">
                              <a:solidFill>
                                <a:schemeClr val="accent1">
                                  <a:lumMod val="50000"/>
                                </a:schemeClr>
                              </a:solidFill>
                              <a:latin typeface="Cambria Math" panose="02040503050406030204" pitchFamily="18" charset="0"/>
                            </a:rPr>
                            <m:t>𝑖</m:t>
                          </m:r>
                          <m:r>
                            <a:rPr lang="en-US" sz="2800" b="0" i="1" smtClean="0">
                              <a:solidFill>
                                <a:schemeClr val="accent1">
                                  <a:lumMod val="50000"/>
                                </a:schemeClr>
                              </a:solidFill>
                              <a:latin typeface="Cambria Math" panose="02040503050406030204" pitchFamily="18" charset="0"/>
                            </a:rPr>
                            <m:t>=1</m:t>
                          </m:r>
                        </m:sub>
                        <m:sup>
                          <m:r>
                            <a:rPr lang="en-US" sz="2800" b="0" i="1" smtClean="0">
                              <a:solidFill>
                                <a:schemeClr val="accent1">
                                  <a:lumMod val="50000"/>
                                </a:schemeClr>
                              </a:solidFill>
                              <a:latin typeface="Cambria Math" panose="02040503050406030204" pitchFamily="18" charset="0"/>
                            </a:rPr>
                            <m:t>𝑁</m:t>
                          </m:r>
                        </m:sup>
                        <m:e>
                          <m:sSub>
                            <m:sSubPr>
                              <m:ctrlPr>
                                <a:rPr lang="en-US" sz="2800" b="0" i="1" smtClean="0">
                                  <a:solidFill>
                                    <a:schemeClr val="accent1">
                                      <a:lumMod val="50000"/>
                                    </a:schemeClr>
                                  </a:solidFill>
                                  <a:latin typeface="Cambria Math" panose="02040503050406030204" pitchFamily="18" charset="0"/>
                                </a:rPr>
                              </m:ctrlPr>
                            </m:sSubPr>
                            <m:e>
                              <m:r>
                                <a:rPr lang="en-US" sz="2800" b="0" i="1" smtClean="0">
                                  <a:solidFill>
                                    <a:schemeClr val="accent1">
                                      <a:lumMod val="50000"/>
                                    </a:schemeClr>
                                  </a:solidFill>
                                  <a:latin typeface="Cambria Math" panose="02040503050406030204" pitchFamily="18" charset="0"/>
                                </a:rPr>
                                <m:t>( </m:t>
                              </m:r>
                              <m:r>
                                <a:rPr lang="en-US" sz="2800" b="0" i="1" smtClean="0">
                                  <a:solidFill>
                                    <a:schemeClr val="accent1">
                                      <a:lumMod val="50000"/>
                                    </a:schemeClr>
                                  </a:solidFill>
                                  <a:latin typeface="Cambria Math" panose="02040503050406030204" pitchFamily="18" charset="0"/>
                                </a:rPr>
                                <m:t>𝑌</m:t>
                              </m:r>
                            </m:e>
                            <m:sub>
                              <m:r>
                                <a:rPr lang="en-US" sz="2800" b="0" i="1" smtClean="0">
                                  <a:solidFill>
                                    <a:schemeClr val="accent1">
                                      <a:lumMod val="50000"/>
                                    </a:schemeClr>
                                  </a:solidFill>
                                  <a:latin typeface="Cambria Math" panose="02040503050406030204" pitchFamily="18" charset="0"/>
                                </a:rPr>
                                <m:t>𝑖</m:t>
                              </m:r>
                            </m:sub>
                          </m:sSub>
                          <m:r>
                            <a:rPr lang="en-US" sz="2800" b="0" i="1" smtClean="0">
                              <a:solidFill>
                                <a:schemeClr val="accent1">
                                  <a:lumMod val="50000"/>
                                </a:schemeClr>
                              </a:solidFill>
                              <a:latin typeface="Cambria Math" panose="02040503050406030204" pitchFamily="18" charset="0"/>
                            </a:rPr>
                            <m:t> −</m:t>
                          </m:r>
                          <m:sSup>
                            <m:sSupPr>
                              <m:ctrlPr>
                                <a:rPr lang="en-US" sz="2800" b="0" i="1" smtClean="0">
                                  <a:solidFill>
                                    <a:schemeClr val="accent1">
                                      <a:lumMod val="50000"/>
                                    </a:schemeClr>
                                  </a:solidFill>
                                  <a:latin typeface="Cambria Math" panose="02040503050406030204" pitchFamily="18" charset="0"/>
                                </a:rPr>
                              </m:ctrlPr>
                            </m:sSupPr>
                            <m:e>
                              <m:acc>
                                <m:accPr>
                                  <m:chr m:val="̂"/>
                                  <m:ctrlPr>
                                    <a:rPr lang="en-US" sz="2800" b="0" i="1" smtClean="0">
                                      <a:solidFill>
                                        <a:schemeClr val="accent1">
                                          <a:lumMod val="50000"/>
                                        </a:schemeClr>
                                      </a:solidFill>
                                      <a:latin typeface="Cambria Math" panose="02040503050406030204" pitchFamily="18" charset="0"/>
                                    </a:rPr>
                                  </m:ctrlPr>
                                </m:accPr>
                                <m:e>
                                  <m:sSub>
                                    <m:sSubPr>
                                      <m:ctrlPr>
                                        <a:rPr lang="en-US" sz="2800" b="0" i="1" smtClean="0">
                                          <a:solidFill>
                                            <a:schemeClr val="accent1">
                                              <a:lumMod val="50000"/>
                                            </a:schemeClr>
                                          </a:solidFill>
                                          <a:latin typeface="Cambria Math" panose="02040503050406030204" pitchFamily="18" charset="0"/>
                                        </a:rPr>
                                      </m:ctrlPr>
                                    </m:sSubPr>
                                    <m:e>
                                      <m:r>
                                        <a:rPr lang="en-US" sz="2800" b="0" i="1" smtClean="0">
                                          <a:solidFill>
                                            <a:schemeClr val="accent1">
                                              <a:lumMod val="50000"/>
                                            </a:schemeClr>
                                          </a:solidFill>
                                          <a:latin typeface="Cambria Math" panose="02040503050406030204" pitchFamily="18" charset="0"/>
                                        </a:rPr>
                                        <m:t>𝑌</m:t>
                                      </m:r>
                                    </m:e>
                                    <m:sub>
                                      <m:r>
                                        <a:rPr lang="en-US" sz="2800" b="0" i="1" smtClean="0">
                                          <a:solidFill>
                                            <a:schemeClr val="accent1">
                                              <a:lumMod val="50000"/>
                                            </a:schemeClr>
                                          </a:solidFill>
                                          <a:latin typeface="Cambria Math" panose="02040503050406030204" pitchFamily="18" charset="0"/>
                                        </a:rPr>
                                        <m:t>𝑖</m:t>
                                      </m:r>
                                    </m:sub>
                                  </m:sSub>
                                </m:e>
                              </m:acc>
                              <m:r>
                                <a:rPr lang="en-US" sz="2800" b="0" i="1" smtClean="0">
                                  <a:solidFill>
                                    <a:schemeClr val="accent1">
                                      <a:lumMod val="50000"/>
                                    </a:schemeClr>
                                  </a:solidFill>
                                  <a:latin typeface="Cambria Math" panose="02040503050406030204" pitchFamily="18" charset="0"/>
                                </a:rPr>
                                <m:t> )</m:t>
                              </m:r>
                            </m:e>
                            <m:sup>
                              <m:r>
                                <a:rPr lang="en-US" sz="2800" b="0" i="1" smtClean="0">
                                  <a:solidFill>
                                    <a:schemeClr val="accent1">
                                      <a:lumMod val="50000"/>
                                    </a:schemeClr>
                                  </a:solidFill>
                                  <a:latin typeface="Cambria Math" panose="02040503050406030204" pitchFamily="18" charset="0"/>
                                </a:rPr>
                                <m:t>2</m:t>
                              </m:r>
                            </m:sup>
                          </m:sSup>
                          <m:r>
                            <a:rPr lang="en-US" sz="2800" b="0" i="1" smtClean="0">
                              <a:solidFill>
                                <a:schemeClr val="accent1">
                                  <a:lumMod val="50000"/>
                                </a:schemeClr>
                              </a:solidFill>
                              <a:latin typeface="Cambria Math" panose="02040503050406030204" pitchFamily="18" charset="0"/>
                            </a:rPr>
                            <m:t>=</m:t>
                          </m:r>
                          <m:nary>
                            <m:naryPr>
                              <m:chr m:val="∑"/>
                              <m:ctrlPr>
                                <a:rPr lang="en-US" sz="2800" b="0" i="1" smtClean="0">
                                  <a:solidFill>
                                    <a:schemeClr val="accent1">
                                      <a:lumMod val="50000"/>
                                    </a:schemeClr>
                                  </a:solidFill>
                                  <a:latin typeface="Cambria Math" panose="02040503050406030204" pitchFamily="18" charset="0"/>
                                </a:rPr>
                              </m:ctrlPr>
                            </m:naryPr>
                            <m:sub>
                              <m:r>
                                <a:rPr lang="en-US" sz="2800" b="0" i="1" smtClean="0">
                                  <a:solidFill>
                                    <a:schemeClr val="accent1">
                                      <a:lumMod val="50000"/>
                                    </a:schemeClr>
                                  </a:solidFill>
                                  <a:latin typeface="Cambria Math" panose="02040503050406030204" pitchFamily="18" charset="0"/>
                                </a:rPr>
                                <m:t>𝑖</m:t>
                              </m:r>
                              <m:r>
                                <a:rPr lang="en-US" sz="2800" b="0" i="1" smtClean="0">
                                  <a:solidFill>
                                    <a:schemeClr val="accent1">
                                      <a:lumMod val="50000"/>
                                    </a:schemeClr>
                                  </a:solidFill>
                                  <a:latin typeface="Cambria Math" panose="02040503050406030204" pitchFamily="18" charset="0"/>
                                </a:rPr>
                                <m:t>=1</m:t>
                              </m:r>
                            </m:sub>
                            <m:sup>
                              <m:r>
                                <a:rPr lang="en-US" sz="2800" b="0" i="1" smtClean="0">
                                  <a:solidFill>
                                    <a:schemeClr val="accent1">
                                      <a:lumMod val="50000"/>
                                    </a:schemeClr>
                                  </a:solidFill>
                                  <a:latin typeface="Cambria Math" panose="02040503050406030204" pitchFamily="18" charset="0"/>
                                </a:rPr>
                                <m:t>𝑁</m:t>
                              </m:r>
                            </m:sup>
                            <m:e>
                              <m:sSubSup>
                                <m:sSubSupPr>
                                  <m:ctrlPr>
                                    <a:rPr lang="en-US" sz="2800" b="0" i="1" smtClean="0">
                                      <a:solidFill>
                                        <a:schemeClr val="accent1">
                                          <a:lumMod val="50000"/>
                                        </a:schemeClr>
                                      </a:solidFill>
                                      <a:latin typeface="Cambria Math" panose="02040503050406030204" pitchFamily="18" charset="0"/>
                                    </a:rPr>
                                  </m:ctrlPr>
                                </m:sSubSupPr>
                                <m:e>
                                  <m:r>
                                    <a:rPr lang="en-US" sz="2800" b="0" i="1" smtClean="0">
                                      <a:solidFill>
                                        <a:schemeClr val="accent1">
                                          <a:lumMod val="50000"/>
                                        </a:schemeClr>
                                      </a:solidFill>
                                      <a:latin typeface="Cambria Math" panose="02040503050406030204" pitchFamily="18" charset="0"/>
                                    </a:rPr>
                                    <m:t>𝑒</m:t>
                                  </m:r>
                                </m:e>
                                <m:sub>
                                  <m:r>
                                    <a:rPr lang="en-US" sz="2800" b="0" i="1" smtClean="0">
                                      <a:solidFill>
                                        <a:schemeClr val="accent1">
                                          <a:lumMod val="50000"/>
                                        </a:schemeClr>
                                      </a:solidFill>
                                      <a:latin typeface="Cambria Math" panose="02040503050406030204" pitchFamily="18" charset="0"/>
                                    </a:rPr>
                                    <m:t>𝑖</m:t>
                                  </m:r>
                                </m:sub>
                                <m:sup>
                                  <m:r>
                                    <a:rPr lang="en-US" sz="2800" b="0" i="1" smtClean="0">
                                      <a:solidFill>
                                        <a:schemeClr val="accent1">
                                          <a:lumMod val="50000"/>
                                        </a:schemeClr>
                                      </a:solidFill>
                                      <a:latin typeface="Cambria Math" panose="02040503050406030204" pitchFamily="18" charset="0"/>
                                    </a:rPr>
                                    <m:t>2</m:t>
                                  </m:r>
                                </m:sup>
                              </m:sSubSup>
                            </m:e>
                          </m:nary>
                        </m:e>
                      </m:nary>
                    </m:oMath>
                  </m:oMathPara>
                </a14:m>
                <a:endParaRPr lang="en-US" sz="2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TextBox 1">
                <a:extLst>
                  <a:ext uri="{FF2B5EF4-FFF2-40B4-BE49-F238E27FC236}">
                    <a16:creationId xmlns:a16="http://schemas.microsoft.com/office/drawing/2014/main" id="{FB3EEAAB-C90C-DF4B-A82D-D43D3032BBC4}"/>
                  </a:ext>
                </a:extLst>
              </p:cNvPr>
              <p:cNvSpPr txBox="1">
                <a:spLocks noRot="1" noChangeAspect="1" noMove="1" noResize="1" noEditPoints="1" noAdjustHandles="1" noChangeArrowheads="1" noChangeShapeType="1" noTextEdit="1"/>
              </p:cNvSpPr>
              <p:nvPr/>
            </p:nvSpPr>
            <p:spPr>
              <a:xfrm>
                <a:off x="838200" y="3827986"/>
                <a:ext cx="5396221" cy="1211550"/>
              </a:xfrm>
              <a:prstGeom prst="rect">
                <a:avLst/>
              </a:prstGeom>
              <a:blipFill>
                <a:blip r:embed="rId4"/>
                <a:stretch>
                  <a:fillRect l="-939" t="-111340" r="-7277" b="-172165"/>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06A8F9BC-E6AE-6849-BB53-AF768CFB2F9A}"/>
              </a:ext>
            </a:extLst>
          </p:cNvPr>
          <p:cNvPicPr>
            <a:picLocks noChangeAspect="1"/>
          </p:cNvPicPr>
          <p:nvPr/>
        </p:nvPicPr>
        <p:blipFill>
          <a:blip r:embed="rId5"/>
          <a:stretch>
            <a:fillRect/>
          </a:stretch>
        </p:blipFill>
        <p:spPr>
          <a:xfrm>
            <a:off x="6716924" y="800100"/>
            <a:ext cx="5380182" cy="5380182"/>
          </a:xfrm>
          <a:prstGeom prst="rect">
            <a:avLst/>
          </a:prstGeom>
        </p:spPr>
      </p:pic>
    </p:spTree>
    <p:extLst>
      <p:ext uri="{BB962C8B-B14F-4D97-AF65-F5344CB8AC3E}">
        <p14:creationId xmlns:p14="http://schemas.microsoft.com/office/powerpoint/2010/main" val="14886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3739</Words>
  <Application>Microsoft Macintosh PowerPoint</Application>
  <PresentationFormat>Widescreen</PresentationFormat>
  <Paragraphs>449</Paragraphs>
  <Slides>26</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Cambria Math</vt:lpstr>
      <vt:lpstr>Courier New</vt:lpstr>
      <vt:lpstr>Simplified Arabic Fixed</vt:lpstr>
      <vt:lpstr>Tahoma</vt:lpstr>
      <vt:lpstr>Office Theme</vt:lpstr>
      <vt:lpstr>1_Office Theme</vt:lpstr>
      <vt:lpstr>PowerPoint Presentation</vt:lpstr>
      <vt:lpstr>The Simple Regression Model</vt:lpstr>
      <vt:lpstr>Let’s start with Scatterplots</vt:lpstr>
      <vt:lpstr>Conditional Means and Prediction</vt:lpstr>
      <vt:lpstr>Why is that line the “best”?</vt:lpstr>
      <vt:lpstr>Features of the “Best” Line (Simple Regression)</vt:lpstr>
      <vt:lpstr>How do we Interpret the “Best” Line?</vt:lpstr>
      <vt:lpstr>How do we Interpret the “Best” Line?</vt:lpstr>
      <vt:lpstr>Residuals  </vt:lpstr>
      <vt:lpstr>More on Residuals</vt:lpstr>
      <vt:lpstr>More on Residuals</vt:lpstr>
      <vt:lpstr>Properties of the Residuals</vt:lpstr>
      <vt:lpstr>Properties of the Residuals</vt:lpstr>
      <vt:lpstr>Residuals tell us stuff</vt:lpstr>
      <vt:lpstr>How is Model Significance Determined?</vt:lpstr>
      <vt:lpstr>What it looks like in R Output</vt:lpstr>
      <vt:lpstr>Let’s try an example</vt:lpstr>
      <vt:lpstr>First let’s create a scatterplot of our variables</vt:lpstr>
      <vt:lpstr>Run the Simple Regression in R</vt:lpstr>
      <vt:lpstr>How do we interpret these results?</vt:lpstr>
      <vt:lpstr>Now let’s look at the Residuals…</vt:lpstr>
      <vt:lpstr>Regression to the Mean</vt:lpstr>
      <vt:lpstr>Regression to the Mean</vt:lpstr>
      <vt:lpstr>Why talk about Regression to the Mean?</vt:lpstr>
      <vt:lpstr>Want More Practice? Try these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Fox</dc:creator>
  <cp:lastModifiedBy>Tyson Barrett</cp:lastModifiedBy>
  <cp:revision>34</cp:revision>
  <dcterms:created xsi:type="dcterms:W3CDTF">2020-04-27T17:30:59Z</dcterms:created>
  <dcterms:modified xsi:type="dcterms:W3CDTF">2020-06-02T02:01:58Z</dcterms:modified>
</cp:coreProperties>
</file>